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79" r:id="rId4"/>
    <p:sldId id="280" r:id="rId5"/>
    <p:sldId id="281" r:id="rId6"/>
    <p:sldId id="282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8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0FF00"/>
    <a:srgbClr val="8BF9CC"/>
    <a:srgbClr val="FF66FF"/>
    <a:srgbClr val="CC00FF"/>
    <a:srgbClr val="ECFDFE"/>
    <a:srgbClr val="6AF49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13" autoAdjust="0"/>
    <p:restoredTop sz="94660"/>
  </p:normalViewPr>
  <p:slideViewPr>
    <p:cSldViewPr>
      <p:cViewPr varScale="1">
        <p:scale>
          <a:sx n="68" d="100"/>
          <a:sy n="68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kk.wikipedia.org/wiki/%D2%9A%D2%B1%D1%80%D0%BB%D1%8B%D2%9B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kk.wikipedia.org/wiki/%D0%97%D0%BE%D0%BE%D0%BB%D0%BE%D0%B3%D0%B8%D1%8F" TargetMode="External"/><Relationship Id="rId5" Type="http://schemas.openxmlformats.org/officeDocument/2006/relationships/hyperlink" Target="http://kk.wikipedia.org/wiki/%D0%9F%D1%96%D0%BB" TargetMode="External"/><Relationship Id="rId4" Type="http://schemas.openxmlformats.org/officeDocument/2006/relationships/hyperlink" Target="http://kk.wikipedia.org/wiki/%D0%9A%D0%B8%D1%82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kk.wikipedia.org/wiki/%D0%91%D1%96%D1%80%D1%82%D0%B5%D1%81%D1%96%D0%BA%D1%82%D1%96%D0%BB%D0%B5%D1%80" TargetMode="External"/><Relationship Id="rId3" Type="http://schemas.openxmlformats.org/officeDocument/2006/relationships/image" Target="../media/image2.gif"/><Relationship Id="rId7" Type="http://schemas.openxmlformats.org/officeDocument/2006/relationships/hyperlink" Target="http://kk.wikipedia.org/wiki/%D0%91%D0%BE%D1%80_%D0%BA%D0%B5%D0%B7%D0%B5%D2%A3%D1%96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kk.wikipedia.org/wiki/%D0%A2%D1%80%D0%B8%D0%B0%D1%81_%D0%BA%D0%B5%D0%B7%D0%B5%D2%A3%D1%96" TargetMode="External"/><Relationship Id="rId11" Type="http://schemas.openxmlformats.org/officeDocument/2006/relationships/hyperlink" Target="http://kk.wikipedia.org/wiki/%D2%B0%D1%80%D1%8B%D2%9B%D0%B6%D0%BE%D0%BB%D0%B4%D0%B0%D1%81%D1%82%D1%8B%D0%BB%D0%B0%D1%80" TargetMode="External"/><Relationship Id="rId5" Type="http://schemas.openxmlformats.org/officeDocument/2006/relationships/hyperlink" Target="http://kk.wikipedia.org/wiki/%D0%91%D0%B0%D1%83%D1%8B%D1%80%D1%8B%D0%BC%D0%B5%D0%BD_%D0%B6%D0%BE%D1%80%D2%93%D0%B0%D0%BB%D0%B0%D1%83%D1%88%D1%8B%D0%BB%D0%B0%D1%80" TargetMode="External"/><Relationship Id="rId10" Type="http://schemas.openxmlformats.org/officeDocument/2006/relationships/hyperlink" Target="http://kk.wikipedia.org/w/index.php?title=%D2%9A%D0%90%D0%9B%D0%A2%D0%90%D0%9B%D0%AB_%D0%96%D0%90%D0%9D%D0%A3%D0%90%D0%A0%D0%9B%D0%90%D0%A0&amp;action=edit&amp;redlink=1" TargetMode="External"/><Relationship Id="rId4" Type="http://schemas.openxmlformats.org/officeDocument/2006/relationships/hyperlink" Target="http://kk.wikipedia.org/wiki/%D0%9F%D0%B5%D1%80%D0%BC_%D0%BA%D0%B5%D0%B7%D0%B5%D2%A3%D1%96" TargetMode="External"/><Relationship Id="rId9" Type="http://schemas.openxmlformats.org/officeDocument/2006/relationships/hyperlink" Target="http://kk.wikipedia.org/wiki/%D0%AE%D1%80%D0%B0_%D0%BA%D0%B5%D0%B7%D0%B5%D2%A3%D1%96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kk.wikipedia.org/wiki/%D0%9C%D0%B8_%D2%9B%D1%8B%D1%80%D1%82%D1%8B%D1%81%D1%8B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kk.wikipedia.org/wiki/%D0%9A%D3%A9%D0%BA%D0%B5%D1%82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kk.wikipedia.org/wiki/%D2%B0%D0%BB%D1%82%D0%B0%D0%B1%D0%B0%D1%80" TargetMode="External"/><Relationship Id="rId3" Type="http://schemas.openxmlformats.org/officeDocument/2006/relationships/hyperlink" Target="http://kk.wikipedia.org/wiki/%D0%90%D0%B7%D1%83_%D1%82%D1%96%D1%81%D1%82%D0%B5%D1%80" TargetMode="External"/><Relationship Id="rId7" Type="http://schemas.openxmlformats.org/officeDocument/2006/relationships/hyperlink" Target="http://kk.wikipedia.org/wiki/%D2%9A%D0%B0%D1%82%D0%BF%D0%B0%D1%80%D1%88%D0%B0%D2%9B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kk.wikipedia.org/wiki/%D0%96%D2%B1%D0%BC%D1%8B%D1%80%D1%88%D0%B0%D2%9B" TargetMode="External"/><Relationship Id="rId5" Type="http://schemas.openxmlformats.org/officeDocument/2006/relationships/hyperlink" Target="http://kk.wikipedia.org/w/index.php?title=%D2%AE%D0%BB%D0%BA%D0%B5%D0%BD_%D2%9B%D0%B0%D1%80%D1%8B%D0%BD&amp;action=edit&amp;redlink=1" TargetMode="External"/><Relationship Id="rId4" Type="http://schemas.openxmlformats.org/officeDocument/2006/relationships/hyperlink" Target="http://kk.wikipedia.org/wiki/%D0%90%D1%83%D1%8B%D0%B7_%D2%9B%D1%83%D1%8B%D1%81%D1%8B" TargetMode="External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kk.wikipedia.org/wiki/%D0%9A%D3%A9%D0%BC%D0%B5%D0%BA%D0%B5%D0%B9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://kk.wikipedia.org/w/index.php?title=%D0%90%D0%BB%D1%8C%D0%B2%D0%B5%D0%BE%D0%BB%D0%B4%D0%B0%D1%80&amp;action=edit&amp;redlink=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kk.wikipedia.org/wiki/%D0%90%D1%80%D1%82%D0%B5%D1%80%D0%B8%D1%8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://kk.wikipedia.org/wiki/%D0%92%D0%B5%D0%BD%D0%B0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kk.wikipedia.org/w/index.php?title=%D0%9D%D0%B5%D1%81%D0%B5%D0%BF%D0%B0%D2%93%D0%B0%D1%80_%D1%82%D2%AF%D1%82%D1%96%D0%B3%D1%96&amp;action=edit&amp;redlink=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10.gif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FFFF"/>
            </a:gs>
            <a:gs pos="39999">
              <a:srgbClr val="8BF9CC"/>
            </a:gs>
            <a:gs pos="70000">
              <a:srgbClr val="92D050"/>
            </a:gs>
            <a:gs pos="100000">
              <a:srgbClr val="FFFF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 rot="20973307">
            <a:off x="712111" y="420139"/>
            <a:ext cx="7715272" cy="57864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 rot="21203947">
            <a:off x="755576" y="2492896"/>
            <a:ext cx="807246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6600" b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Сүтқоректілер</a:t>
            </a:r>
            <a:endParaRPr lang="kk-KZ" sz="6600" b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785786" y="0"/>
            <a:ext cx="7881961" cy="62864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1547664" y="980728"/>
            <a:ext cx="78581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 smtClean="0"/>
              <a:t>Сүтқоректілер</a:t>
            </a:r>
            <a:r>
              <a:rPr lang="ru-RU" sz="2000" dirty="0" err="1" smtClean="0"/>
              <a:t> </a:t>
            </a:r>
            <a:r>
              <a:rPr lang="ru-RU" sz="2000" dirty="0" smtClean="0"/>
              <a:t>– </a:t>
            </a:r>
            <a:r>
              <a:rPr lang="ru-RU" sz="2000" dirty="0" err="1" smtClean="0"/>
              <a:t>жануарлардың аздаған бір</a:t>
            </a:r>
            <a:r>
              <a:rPr lang="ru-RU" sz="2000" dirty="0" smtClean="0"/>
              <a:t> </a:t>
            </a:r>
            <a:r>
              <a:rPr lang="ru-RU" sz="2000" dirty="0" err="1" smtClean="0"/>
              <a:t>тобы</a:t>
            </a:r>
            <a:r>
              <a:rPr lang="ru-RU" sz="2000" dirty="0" smtClean="0"/>
              <a:t>. </a:t>
            </a:r>
            <a:endParaRPr lang="ru-RU" sz="2000" dirty="0" smtClean="0"/>
          </a:p>
          <a:p>
            <a:r>
              <a:rPr lang="ru-RU" sz="2000" dirty="0" err="1" smtClean="0"/>
              <a:t>Алайда</a:t>
            </a:r>
            <a:r>
              <a:rPr lang="ru-RU" sz="2000" dirty="0" smtClean="0"/>
              <a:t> </a:t>
            </a:r>
            <a:r>
              <a:rPr lang="ru-RU" sz="2000" dirty="0" err="1" smtClean="0"/>
              <a:t>олар</a:t>
            </a:r>
            <a:r>
              <a:rPr lang="ru-RU" sz="2000" dirty="0" smtClean="0"/>
              <a:t> </a:t>
            </a:r>
            <a:r>
              <a:rPr lang="ru-RU" sz="2000" dirty="0" err="1" smtClean="0"/>
              <a:t>әр түрлі ортада</a:t>
            </a:r>
            <a:r>
              <a:rPr lang="ru-RU" sz="2000" dirty="0" smtClean="0"/>
              <a:t> – </a:t>
            </a:r>
            <a:r>
              <a:rPr lang="ru-RU" sz="2000" dirty="0" err="1" smtClean="0">
                <a:hlinkClick r:id="rId3" tooltip="Құрлық"/>
              </a:rPr>
              <a:t>құрлықта</a:t>
            </a:r>
            <a:r>
              <a:rPr lang="ru-RU" sz="2000" dirty="0" err="1" smtClean="0"/>
              <a:t> болсын</a:t>
            </a:r>
            <a:r>
              <a:rPr lang="ru-RU" sz="2000" dirty="0" smtClean="0"/>
              <a:t>, суда </a:t>
            </a:r>
            <a:r>
              <a:rPr lang="ru-RU" sz="2000" dirty="0" err="1" smtClean="0"/>
              <a:t>болсын</a:t>
            </a:r>
            <a:r>
              <a:rPr lang="ru-RU" sz="2000" dirty="0" smtClean="0"/>
              <a:t>,</a:t>
            </a:r>
          </a:p>
          <a:p>
            <a:r>
              <a:rPr lang="ru-RU" sz="2000" dirty="0" smtClean="0"/>
              <a:t> </a:t>
            </a:r>
            <a:r>
              <a:rPr lang="ru-RU" sz="2000" dirty="0" err="1" smtClean="0"/>
              <a:t>ауада</a:t>
            </a:r>
            <a:r>
              <a:rPr lang="ru-RU" sz="2000" dirty="0" smtClean="0"/>
              <a:t> </a:t>
            </a:r>
            <a:r>
              <a:rPr lang="ru-RU" sz="2000" dirty="0" err="1" smtClean="0"/>
              <a:t>болсын</a:t>
            </a:r>
            <a:r>
              <a:rPr lang="ru-RU" sz="2000" dirty="0" smtClean="0"/>
              <a:t> – </a:t>
            </a:r>
            <a:r>
              <a:rPr lang="ru-RU" sz="2000" dirty="0" err="1" smtClean="0"/>
              <a:t>кез</a:t>
            </a:r>
            <a:r>
              <a:rPr lang="ru-RU" sz="2000" dirty="0" smtClean="0"/>
              <a:t> </a:t>
            </a:r>
            <a:r>
              <a:rPr lang="ru-RU" sz="2000" dirty="0" err="1" smtClean="0"/>
              <a:t>келген</a:t>
            </a:r>
            <a:r>
              <a:rPr lang="ru-RU" sz="2000" dirty="0" smtClean="0"/>
              <a:t> </a:t>
            </a:r>
            <a:r>
              <a:rPr lang="ru-RU" sz="2000" dirty="0" err="1" smtClean="0"/>
              <a:t>жағдайда, кез</a:t>
            </a:r>
            <a:r>
              <a:rPr lang="ru-RU" sz="2000" dirty="0" smtClean="0"/>
              <a:t> </a:t>
            </a:r>
            <a:r>
              <a:rPr lang="ru-RU" sz="2000" dirty="0" err="1" smtClean="0"/>
              <a:t>келген</a:t>
            </a:r>
            <a:r>
              <a:rPr lang="ru-RU" sz="2000" dirty="0" smtClean="0"/>
              <a:t> </a:t>
            </a:r>
            <a:r>
              <a:rPr lang="ru-RU" sz="2000" dirty="0" err="1" smtClean="0"/>
              <a:t>климатта</a:t>
            </a:r>
            <a:r>
              <a:rPr lang="ru-RU" sz="2000" dirty="0" smtClean="0"/>
              <a:t> </a:t>
            </a:r>
            <a:endParaRPr lang="ru-RU" sz="2000" dirty="0" smtClean="0"/>
          </a:p>
          <a:p>
            <a:r>
              <a:rPr lang="ru-RU" sz="2000" dirty="0" err="1" smtClean="0"/>
              <a:t>өмір сүруге </a:t>
            </a:r>
            <a:r>
              <a:rPr lang="ru-RU" sz="2000" dirty="0" err="1" smtClean="0"/>
              <a:t>бейім</a:t>
            </a:r>
            <a:r>
              <a:rPr lang="ru-RU" sz="2000" dirty="0" smtClean="0"/>
              <a:t> </a:t>
            </a:r>
            <a:r>
              <a:rPr lang="ru-RU" sz="2000" dirty="0" err="1" smtClean="0"/>
              <a:t>келеді</a:t>
            </a:r>
            <a:r>
              <a:rPr lang="ru-RU" sz="2000" dirty="0" smtClean="0"/>
              <a:t>. </a:t>
            </a:r>
            <a:r>
              <a:rPr lang="ru-RU" sz="2000" dirty="0" err="1" smtClean="0"/>
              <a:t>Олардың миы</a:t>
            </a:r>
            <a:r>
              <a:rPr lang="ru-RU" sz="2000" dirty="0" smtClean="0"/>
              <a:t> (</a:t>
            </a:r>
            <a:r>
              <a:rPr lang="ru-RU" sz="2000" dirty="0" err="1" smtClean="0"/>
              <a:t>дене</a:t>
            </a:r>
            <a:r>
              <a:rPr lang="ru-RU" sz="2000" dirty="0" smtClean="0"/>
              <a:t> </a:t>
            </a:r>
            <a:r>
              <a:rPr lang="ru-RU" sz="2000" dirty="0" err="1" smtClean="0"/>
              <a:t>мүшелерінің</a:t>
            </a:r>
            <a:endParaRPr lang="ru-RU" sz="2000" dirty="0" smtClean="0"/>
          </a:p>
          <a:p>
            <a:r>
              <a:rPr lang="ru-RU" sz="2000" dirty="0" smtClean="0"/>
              <a:t> </a:t>
            </a:r>
            <a:r>
              <a:rPr lang="ru-RU" sz="2000" dirty="0" err="1" smtClean="0"/>
              <a:t>өзгелеріне қарғанда</a:t>
            </a:r>
            <a:r>
              <a:rPr lang="ru-RU" sz="2000" dirty="0" smtClean="0"/>
              <a:t>) </a:t>
            </a:r>
            <a:r>
              <a:rPr lang="ru-RU" sz="2000" dirty="0" err="1" smtClean="0"/>
              <a:t>басқа жануарлармен</a:t>
            </a:r>
            <a:r>
              <a:rPr lang="ru-RU" sz="2000" dirty="0" smtClean="0"/>
              <a:t> </a:t>
            </a:r>
            <a:r>
              <a:rPr lang="ru-RU" sz="2000" dirty="0" err="1" smtClean="0"/>
              <a:t>салыстырғанда үлкен болады</a:t>
            </a:r>
            <a:r>
              <a:rPr lang="ru-RU" sz="2000" dirty="0" smtClean="0"/>
              <a:t>. </a:t>
            </a:r>
            <a:r>
              <a:rPr lang="ru-RU" sz="2000" dirty="0" err="1" smtClean="0"/>
              <a:t>Сүтқоректілер қатарынан құрлық </a:t>
            </a:r>
            <a:r>
              <a:rPr lang="ru-RU" sz="2000" dirty="0" smtClean="0"/>
              <a:t>пен </a:t>
            </a:r>
            <a:r>
              <a:rPr lang="ru-RU" sz="2000" dirty="0" err="1" smtClean="0"/>
              <a:t>теңіздің ең үлкен жануарлары</a:t>
            </a:r>
            <a:r>
              <a:rPr lang="ru-RU" sz="2000" dirty="0" smtClean="0"/>
              <a:t> – </a:t>
            </a:r>
            <a:r>
              <a:rPr lang="ru-RU" sz="2000" dirty="0" err="1" smtClean="0"/>
              <a:t>мұхитта </a:t>
            </a:r>
            <a:r>
              <a:rPr lang="ru-RU" sz="2000" dirty="0" err="1" smtClean="0">
                <a:hlinkClick r:id="rId4" tooltip="Кит"/>
              </a:rPr>
              <a:t>киттер</a:t>
            </a:r>
            <a:r>
              <a:rPr lang="ru-RU" sz="2000" dirty="0" smtClean="0"/>
              <a:t> </a:t>
            </a:r>
            <a:r>
              <a:rPr lang="ru-RU" sz="2000" dirty="0" err="1" smtClean="0"/>
              <a:t>және құрлықта </a:t>
            </a:r>
            <a:r>
              <a:rPr lang="ru-RU" sz="2000" dirty="0" err="1" smtClean="0">
                <a:hlinkClick r:id="rId5" tooltip="Піл"/>
              </a:rPr>
              <a:t>пілдер</a:t>
            </a:r>
            <a:r>
              <a:rPr lang="ru-RU" sz="2000" dirty="0" smtClean="0"/>
              <a:t> </a:t>
            </a:r>
          </a:p>
          <a:p>
            <a:r>
              <a:rPr lang="ru-RU" sz="2000" dirty="0" err="1" smtClean="0"/>
              <a:t>болып</a:t>
            </a:r>
            <a:r>
              <a:rPr lang="ru-RU" sz="2000" dirty="0" smtClean="0"/>
              <a:t> </a:t>
            </a:r>
            <a:r>
              <a:rPr lang="ru-RU" sz="2000" dirty="0" err="1" smtClean="0"/>
              <a:t>табылады.Сүтқоректілер </a:t>
            </a:r>
            <a:r>
              <a:rPr lang="ru-RU" sz="2000" dirty="0" err="1" smtClean="0"/>
              <a:t>жануарлар</a:t>
            </a:r>
            <a:r>
              <a:rPr lang="ru-RU" sz="2000" dirty="0" smtClean="0"/>
              <a:t> </a:t>
            </a:r>
            <a:r>
              <a:rPr lang="ru-RU" sz="2000" dirty="0" err="1" smtClean="0"/>
              <a:t>дүниесінің жоғары сатыдағы тобын</a:t>
            </a:r>
            <a:r>
              <a:rPr lang="ru-RU" sz="2000" dirty="0" smtClean="0"/>
              <a:t> </a:t>
            </a:r>
            <a:r>
              <a:rPr lang="ru-RU" sz="2000" dirty="0" err="1" smtClean="0"/>
              <a:t>құрайды.Бұған </a:t>
            </a:r>
            <a:r>
              <a:rPr lang="ru-RU" sz="2000" dirty="0" err="1" smtClean="0"/>
              <a:t>ұрпағын тірі</a:t>
            </a:r>
            <a:r>
              <a:rPr lang="ru-RU" sz="2000" dirty="0" smtClean="0"/>
              <a:t> </a:t>
            </a:r>
            <a:r>
              <a:rPr lang="ru-RU" sz="2000" dirty="0" err="1" smtClean="0"/>
              <a:t>туып</a:t>
            </a:r>
            <a:r>
              <a:rPr lang="ru-RU" sz="2000" dirty="0" smtClean="0"/>
              <a:t>, </a:t>
            </a:r>
            <a:r>
              <a:rPr lang="ru-RU" sz="2000" dirty="0" err="1" smtClean="0"/>
              <a:t>сүтімен</a:t>
            </a:r>
            <a:r>
              <a:rPr lang="ru-RU" sz="2000" dirty="0" smtClean="0"/>
              <a:t> </a:t>
            </a:r>
            <a:endParaRPr lang="ru-RU" sz="2000" dirty="0" smtClean="0"/>
          </a:p>
          <a:p>
            <a:r>
              <a:rPr lang="ru-RU" sz="2000" dirty="0" err="1" smtClean="0"/>
              <a:t>асырайтын</a:t>
            </a:r>
            <a:r>
              <a:rPr lang="ru-RU" sz="2000" dirty="0" smtClean="0"/>
              <a:t> </a:t>
            </a:r>
            <a:r>
              <a:rPr lang="ru-RU" sz="2000" dirty="0" err="1" smtClean="0"/>
              <a:t>жылықанды жануарлар</a:t>
            </a:r>
            <a:r>
              <a:rPr lang="ru-RU" sz="2000" dirty="0" smtClean="0"/>
              <a:t> </a:t>
            </a:r>
            <a:r>
              <a:rPr lang="ru-RU" sz="2000" dirty="0" err="1" smtClean="0"/>
              <a:t>жатады</a:t>
            </a:r>
            <a:r>
              <a:rPr lang="ru-RU" sz="2000" dirty="0" smtClean="0"/>
              <a:t>. </a:t>
            </a:r>
            <a:r>
              <a:rPr lang="ru-RU" sz="2000" dirty="0" err="1" smtClean="0"/>
              <a:t>Қазіргі кезде</a:t>
            </a:r>
            <a:r>
              <a:rPr lang="ru-RU" sz="2000" dirty="0" smtClean="0"/>
              <a:t> </a:t>
            </a:r>
            <a:r>
              <a:rPr lang="ru-RU" sz="2000" dirty="0" err="1" smtClean="0"/>
              <a:t>сүтқоректілердің </a:t>
            </a:r>
            <a:r>
              <a:rPr lang="ru-RU" sz="2000" dirty="0" smtClean="0"/>
              <a:t>5000-ға </a:t>
            </a:r>
            <a:r>
              <a:rPr lang="ru-RU" sz="2000" dirty="0" err="1" smtClean="0"/>
              <a:t>жуық түрлері жер</a:t>
            </a:r>
            <a:r>
              <a:rPr lang="ru-RU" sz="2000" dirty="0" smtClean="0"/>
              <a:t> </a:t>
            </a:r>
            <a:r>
              <a:rPr lang="ru-RU" sz="2000" dirty="0" err="1" smtClean="0"/>
              <a:t>шарының барлық аймақтарында кеңінен таралған</a:t>
            </a:r>
            <a:r>
              <a:rPr lang="ru-RU" sz="2000" dirty="0" smtClean="0"/>
              <a:t>. </a:t>
            </a:r>
            <a:r>
              <a:rPr lang="ru-RU" sz="2000" dirty="0" err="1" smtClean="0"/>
              <a:t>Олар</a:t>
            </a:r>
            <a:r>
              <a:rPr lang="ru-RU" sz="2000" dirty="0" smtClean="0"/>
              <a:t> </a:t>
            </a:r>
            <a:r>
              <a:rPr lang="ru-RU" sz="2000" dirty="0" err="1" smtClean="0"/>
              <a:t>түрлі табиғи </a:t>
            </a:r>
            <a:r>
              <a:rPr lang="ru-RU" sz="2000" dirty="0" smtClean="0"/>
              <a:t>орта </a:t>
            </a:r>
            <a:r>
              <a:rPr lang="ru-RU" sz="2000" dirty="0" err="1" smtClean="0"/>
              <a:t>жағдайларында </a:t>
            </a:r>
            <a:r>
              <a:rPr lang="ru-RU" sz="2000" dirty="0" smtClean="0"/>
              <a:t>(суда, </a:t>
            </a:r>
            <a:r>
              <a:rPr lang="ru-RU" sz="2000" dirty="0" err="1" smtClean="0"/>
              <a:t>аспанда</a:t>
            </a:r>
            <a:r>
              <a:rPr lang="ru-RU" sz="2000" dirty="0" smtClean="0"/>
              <a:t> </a:t>
            </a:r>
            <a:r>
              <a:rPr lang="ru-RU" sz="2000" dirty="0" err="1" smtClean="0"/>
              <a:t>ұшып жүріп, жер</a:t>
            </a:r>
            <a:r>
              <a:rPr lang="ru-RU" sz="2000" dirty="0" smtClean="0"/>
              <a:t> </a:t>
            </a:r>
            <a:r>
              <a:rPr lang="ru-RU" sz="2000" dirty="0" err="1" smtClean="0"/>
              <a:t>астында</a:t>
            </a:r>
            <a:r>
              <a:rPr lang="ru-RU" sz="2000" dirty="0" smtClean="0"/>
              <a:t>, </a:t>
            </a:r>
            <a:endParaRPr lang="ru-RU" sz="2000" dirty="0" smtClean="0"/>
          </a:p>
          <a:p>
            <a:r>
              <a:rPr lang="ru-RU" sz="2000" dirty="0" err="1" smtClean="0"/>
              <a:t>құрлықта</a:t>
            </a:r>
            <a:r>
              <a:rPr lang="ru-RU" sz="2000" dirty="0" err="1" smtClean="0"/>
              <a:t>, ағаш басында</a:t>
            </a:r>
            <a:r>
              <a:rPr lang="ru-RU" sz="2000" dirty="0" smtClean="0"/>
              <a:t>) </a:t>
            </a:r>
            <a:r>
              <a:rPr lang="ru-RU" sz="2000" dirty="0" err="1" smtClean="0"/>
              <a:t>тіршілік</a:t>
            </a:r>
            <a:r>
              <a:rPr lang="ru-RU" sz="2000" dirty="0" smtClean="0"/>
              <a:t> </a:t>
            </a:r>
            <a:r>
              <a:rPr lang="ru-RU" sz="2000" dirty="0" err="1" smtClean="0"/>
              <a:t>етеді</a:t>
            </a:r>
            <a:r>
              <a:rPr lang="ru-RU" sz="2000" dirty="0" smtClean="0"/>
              <a:t>. </a:t>
            </a:r>
            <a:r>
              <a:rPr lang="ru-RU" sz="2000" dirty="0" err="1" smtClean="0"/>
              <a:t>Сүтқоректілерді</a:t>
            </a:r>
            <a:r>
              <a:rPr lang="ru-RU" sz="2000" dirty="0" smtClean="0"/>
              <a:t> </a:t>
            </a:r>
            <a:endParaRPr lang="ru-RU" sz="2000" dirty="0" smtClean="0"/>
          </a:p>
          <a:p>
            <a:r>
              <a:rPr lang="ru-RU" sz="2000" dirty="0" err="1" smtClean="0"/>
              <a:t>зерттейтін</a:t>
            </a:r>
            <a:r>
              <a:rPr lang="ru-RU" sz="2000" dirty="0" smtClean="0"/>
              <a:t> </a:t>
            </a:r>
            <a:r>
              <a:rPr lang="ru-RU" sz="2000" dirty="0" smtClean="0">
                <a:hlinkClick r:id="rId6" tooltip="Зоология"/>
              </a:rPr>
              <a:t>зоология</a:t>
            </a:r>
            <a:r>
              <a:rPr lang="ru-RU" sz="2000" dirty="0" smtClean="0"/>
              <a:t> </a:t>
            </a:r>
            <a:r>
              <a:rPr lang="ru-RU" sz="2000" dirty="0" err="1" smtClean="0"/>
              <a:t>ғылымының саласын</a:t>
            </a:r>
            <a:r>
              <a:rPr lang="ru-RU" sz="2000" dirty="0" smtClean="0"/>
              <a:t> «маммалогия» </a:t>
            </a:r>
            <a:r>
              <a:rPr lang="ru-RU" sz="2000" dirty="0" smtClean="0"/>
              <a:t>, </a:t>
            </a:r>
            <a:r>
              <a:rPr lang="ru-RU" sz="2000" dirty="0" err="1" smtClean="0"/>
              <a:t>кейде</a:t>
            </a:r>
            <a:r>
              <a:rPr lang="ru-RU" sz="2000" dirty="0" smtClean="0"/>
              <a:t> «териология» </a:t>
            </a:r>
            <a:r>
              <a:rPr lang="ru-RU" sz="2000" dirty="0" err="1" smtClean="0"/>
              <a:t>деп</a:t>
            </a:r>
            <a:r>
              <a:rPr lang="ru-RU" sz="2000" dirty="0" smtClean="0"/>
              <a:t> </a:t>
            </a:r>
            <a:r>
              <a:rPr lang="ru-RU" sz="2000" dirty="0" smtClean="0"/>
              <a:t>те </a:t>
            </a:r>
            <a:r>
              <a:rPr lang="ru-RU" sz="2000" dirty="0" err="1" smtClean="0"/>
              <a:t>атайды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-214346" y="-857256"/>
            <a:ext cx="9144000" cy="7715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1600" y="692696"/>
            <a:ext cx="7920037" cy="69215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3600" b="1" dirty="0" err="1" smtClean="0"/>
              <a:t>Сүтқоректілердің пайда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болуы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sz="3600" b="1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42938" y="620713"/>
            <a:ext cx="7772400" cy="3529012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>
                <a:cs typeface="Arial" charset="0"/>
              </a:rPr>
              <a:t>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Рисунок 4" descr="1de658c82606f42751f1f255643eb47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2525" y="260648"/>
            <a:ext cx="164147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267744" y="1700808"/>
            <a:ext cx="538234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/>
              <a:t>Сүтқоректілер Жер</a:t>
            </a:r>
            <a:r>
              <a:rPr lang="ru-RU" sz="2000" dirty="0" smtClean="0"/>
              <a:t> </a:t>
            </a:r>
            <a:r>
              <a:rPr lang="ru-RU" sz="2000" dirty="0" err="1" smtClean="0"/>
              <a:t>бетінде</a:t>
            </a:r>
            <a:r>
              <a:rPr lang="ru-RU" sz="2000" dirty="0" smtClean="0"/>
              <a:t> </a:t>
            </a:r>
            <a:r>
              <a:rPr lang="ru-RU" sz="2000" dirty="0" err="1" smtClean="0"/>
              <a:t>бұдан </a:t>
            </a:r>
            <a:r>
              <a:rPr lang="ru-RU" sz="2000" dirty="0" smtClean="0"/>
              <a:t>200 млн. </a:t>
            </a:r>
            <a:r>
              <a:rPr lang="ru-RU" sz="2000" dirty="0" err="1" smtClean="0"/>
              <a:t>жыл</a:t>
            </a:r>
            <a:r>
              <a:rPr lang="ru-RU" sz="2000" dirty="0" smtClean="0"/>
              <a:t> </a:t>
            </a:r>
            <a:r>
              <a:rPr lang="ru-RU" sz="2000" dirty="0" err="1" smtClean="0"/>
              <a:t>бұрын пайда</a:t>
            </a:r>
            <a:r>
              <a:rPr lang="ru-RU" sz="2000" dirty="0" smtClean="0"/>
              <a:t> </a:t>
            </a:r>
            <a:r>
              <a:rPr lang="ru-RU" sz="2000" dirty="0" err="1" smtClean="0"/>
              <a:t>болған.</a:t>
            </a:r>
            <a:r>
              <a:rPr lang="ru-RU" sz="2000" dirty="0" smtClean="0"/>
              <a:t> </a:t>
            </a:r>
            <a:r>
              <a:rPr lang="ru-RU" sz="2000" dirty="0" err="1" smtClean="0"/>
              <a:t>Сүтқоректілердің арғы тегі</a:t>
            </a:r>
            <a:r>
              <a:rPr lang="ru-RU" sz="2000" dirty="0" smtClean="0"/>
              <a:t> </a:t>
            </a:r>
            <a:r>
              <a:rPr lang="ru-RU" sz="2000" dirty="0" err="1" smtClean="0">
                <a:hlinkClick r:id="rId4" tooltip="Перм кезеңі"/>
              </a:rPr>
              <a:t>пермде</a:t>
            </a:r>
            <a:r>
              <a:rPr lang="ru-RU" sz="2000" dirty="0" smtClean="0"/>
              <a:t> </a:t>
            </a:r>
            <a:r>
              <a:rPr lang="ru-RU" sz="2000" dirty="0" err="1" smtClean="0"/>
              <a:t>тіршілік</a:t>
            </a:r>
            <a:r>
              <a:rPr lang="ru-RU" sz="2000" dirty="0" smtClean="0"/>
              <a:t> </a:t>
            </a:r>
            <a:r>
              <a:rPr lang="ru-RU" sz="2000" dirty="0" err="1" smtClean="0"/>
              <a:t>еткен</a:t>
            </a:r>
            <a:r>
              <a:rPr lang="ru-RU" sz="2000" dirty="0" smtClean="0"/>
              <a:t> </a:t>
            </a:r>
            <a:r>
              <a:rPr lang="ru-RU" sz="2000" dirty="0" err="1" smtClean="0"/>
              <a:t>аңтісті қарапайым ұсақ </a:t>
            </a:r>
            <a:r>
              <a:rPr lang="ru-RU" sz="2000" dirty="0" err="1" smtClean="0">
                <a:hlinkClick r:id="rId5" tooltip="Бауырымен жорғалаушылар"/>
              </a:rPr>
              <a:t>бауырымен</a:t>
            </a:r>
            <a:r>
              <a:rPr lang="ru-RU" sz="2000" dirty="0" smtClean="0">
                <a:hlinkClick r:id="rId5" tooltip="Бауырымен жорғалаушылар"/>
              </a:rPr>
              <a:t> </a:t>
            </a:r>
            <a:r>
              <a:rPr lang="ru-RU" sz="2000" dirty="0" err="1" smtClean="0">
                <a:hlinkClick r:id="rId5" tooltip="Бауырымен жорғалаушылар"/>
              </a:rPr>
              <a:t>жорғалаушылар</a:t>
            </a:r>
            <a:r>
              <a:rPr lang="ru-RU" sz="2000" dirty="0" err="1" smtClean="0"/>
              <a:t> </a:t>
            </a:r>
            <a:r>
              <a:rPr lang="ru-RU" sz="2000" dirty="0" smtClean="0"/>
              <a:t>(</a:t>
            </a:r>
            <a:r>
              <a:rPr lang="en-AU" sz="2000" i="1" dirty="0" err="1" smtClean="0"/>
              <a:t>Ther</a:t>
            </a:r>
            <a:r>
              <a:rPr lang="ru-RU" sz="2000" i="1" dirty="0" err="1" smtClean="0"/>
              <a:t>і</a:t>
            </a:r>
            <a:r>
              <a:rPr lang="en-AU" sz="2000" i="1" dirty="0" err="1" smtClean="0"/>
              <a:t>odont</a:t>
            </a:r>
            <a:r>
              <a:rPr lang="ru-RU" sz="2000" i="1" dirty="0" err="1" smtClean="0"/>
              <a:t>і</a:t>
            </a:r>
            <a:r>
              <a:rPr lang="en-AU" sz="2000" i="1" dirty="0" smtClean="0"/>
              <a:t>a</a:t>
            </a:r>
            <a:r>
              <a:rPr lang="en-AU" sz="2000" dirty="0" smtClean="0"/>
              <a:t>). </a:t>
            </a:r>
            <a:r>
              <a:rPr lang="ru-RU" sz="2000" dirty="0" err="1" smtClean="0"/>
              <a:t>Алғашқы Сүтқоректілердің қалдықтары жоғарғы </a:t>
            </a:r>
            <a:r>
              <a:rPr lang="ru-RU" sz="2000" dirty="0" smtClean="0">
                <a:hlinkClick r:id="rId6" tooltip="Триас кезеңі"/>
              </a:rPr>
              <a:t>триас</a:t>
            </a:r>
            <a:r>
              <a:rPr lang="ru-RU" sz="2000" dirty="0" smtClean="0"/>
              <a:t> </a:t>
            </a:r>
            <a:r>
              <a:rPr lang="ru-RU" sz="2000" dirty="0" err="1" smtClean="0"/>
              <a:t>жыныстарынан</a:t>
            </a:r>
            <a:r>
              <a:rPr lang="ru-RU" sz="2000" dirty="0" smtClean="0"/>
              <a:t> </a:t>
            </a:r>
            <a:r>
              <a:rPr lang="ru-RU" sz="2000" dirty="0" err="1" smtClean="0"/>
              <a:t>табылған</a:t>
            </a:r>
            <a:r>
              <a:rPr lang="ru-RU" sz="2000" dirty="0" smtClean="0"/>
              <a:t>. </a:t>
            </a:r>
            <a:r>
              <a:rPr lang="ru-RU" sz="2000" dirty="0" err="1" smtClean="0"/>
              <a:t>Олар</a:t>
            </a:r>
            <a:r>
              <a:rPr lang="ru-RU" sz="2000" dirty="0" smtClean="0"/>
              <a:t> </a:t>
            </a:r>
            <a:r>
              <a:rPr lang="ru-RU" sz="2000" dirty="0" smtClean="0">
                <a:hlinkClick r:id="rId7" tooltip="Бор кезеңі"/>
              </a:rPr>
              <a:t>бор </a:t>
            </a:r>
            <a:r>
              <a:rPr lang="ru-RU" sz="2000" dirty="0" err="1" smtClean="0">
                <a:hlinkClick r:id="rId7" tooltip="Бор кезеңі"/>
              </a:rPr>
              <a:t>кезеңінің</a:t>
            </a:r>
            <a:r>
              <a:rPr lang="ru-RU" sz="2000" dirty="0" err="1" smtClean="0"/>
              <a:t> аяқ шенінде</a:t>
            </a:r>
            <a:r>
              <a:rPr lang="ru-RU" sz="2000" dirty="0" smtClean="0"/>
              <a:t> </a:t>
            </a:r>
            <a:r>
              <a:rPr lang="ru-RU" sz="2000" dirty="0" err="1" smtClean="0"/>
              <a:t>жойылып</a:t>
            </a:r>
            <a:r>
              <a:rPr lang="ru-RU" sz="2000" dirty="0" smtClean="0"/>
              <a:t> </a:t>
            </a:r>
            <a:r>
              <a:rPr lang="ru-RU" sz="2000" dirty="0" err="1" smtClean="0"/>
              <a:t>кеткен</a:t>
            </a:r>
            <a:r>
              <a:rPr lang="ru-RU" sz="2000" dirty="0" smtClean="0"/>
              <a:t>. </a:t>
            </a:r>
            <a:r>
              <a:rPr lang="ru-RU" sz="2000" dirty="0" err="1" smtClean="0"/>
              <a:t>Көпбұдыртістілер </a:t>
            </a:r>
            <a:r>
              <a:rPr lang="ru-RU" sz="2000" dirty="0" smtClean="0"/>
              <a:t>(</a:t>
            </a:r>
            <a:r>
              <a:rPr lang="en-AU" sz="2000" i="1" dirty="0" err="1" smtClean="0"/>
              <a:t>Mult</a:t>
            </a:r>
            <a:r>
              <a:rPr lang="ru-RU" sz="2000" i="1" dirty="0" err="1" smtClean="0"/>
              <a:t>і</a:t>
            </a:r>
            <a:r>
              <a:rPr lang="en-AU" sz="2000" i="1" dirty="0" err="1" smtClean="0"/>
              <a:t>tuberculata</a:t>
            </a:r>
            <a:r>
              <a:rPr lang="en-AU" sz="2000" dirty="0" smtClean="0"/>
              <a:t>) </a:t>
            </a:r>
            <a:r>
              <a:rPr lang="ru-RU" sz="2000" dirty="0" smtClean="0"/>
              <a:t>мен </a:t>
            </a:r>
            <a:r>
              <a:rPr lang="ru-RU" sz="2000" dirty="0" err="1" smtClean="0">
                <a:hlinkClick r:id="rId8" tooltip="Біртесіктілер"/>
              </a:rPr>
              <a:t>біртесіктілер</a:t>
            </a:r>
            <a:r>
              <a:rPr lang="ru-RU" sz="2000" dirty="0" smtClean="0"/>
              <a:t> осы </a:t>
            </a:r>
            <a:r>
              <a:rPr lang="ru-RU" sz="2000" dirty="0" err="1" smtClean="0"/>
              <a:t>кезде</a:t>
            </a:r>
            <a:r>
              <a:rPr lang="ru-RU" sz="2000" dirty="0" smtClean="0"/>
              <a:t> </a:t>
            </a:r>
            <a:r>
              <a:rPr lang="ru-RU" sz="2000" dirty="0" err="1" smtClean="0"/>
              <a:t>тіршілік</a:t>
            </a:r>
            <a:r>
              <a:rPr lang="ru-RU" sz="2000" dirty="0" smtClean="0"/>
              <a:t> </a:t>
            </a:r>
            <a:r>
              <a:rPr lang="ru-RU" sz="2000" dirty="0" err="1" smtClean="0"/>
              <a:t>еткен</a:t>
            </a:r>
            <a:r>
              <a:rPr lang="ru-RU" sz="2000" dirty="0" smtClean="0"/>
              <a:t>. </a:t>
            </a:r>
            <a:r>
              <a:rPr lang="ru-RU" sz="2000" dirty="0" smtClean="0">
                <a:hlinkClick r:id="rId9" tooltip="Юра кезеңі"/>
              </a:rPr>
              <a:t>Юра </a:t>
            </a:r>
            <a:r>
              <a:rPr lang="ru-RU" sz="2000" dirty="0" err="1" smtClean="0">
                <a:hlinkClick r:id="rId9" tooltip="Юра кезеңі"/>
              </a:rPr>
              <a:t>кезеңінде</a:t>
            </a:r>
            <a:r>
              <a:rPr lang="ru-RU" sz="2000" dirty="0" err="1" smtClean="0"/>
              <a:t> пантотерийлер</a:t>
            </a:r>
            <a:r>
              <a:rPr lang="ru-RU" sz="2000" dirty="0" smtClean="0"/>
              <a:t> </a:t>
            </a:r>
            <a:r>
              <a:rPr lang="ru-RU" sz="2000" dirty="0" err="1" smtClean="0"/>
              <a:t>пайда</a:t>
            </a:r>
            <a:r>
              <a:rPr lang="ru-RU" sz="2000" dirty="0" smtClean="0"/>
              <a:t> </a:t>
            </a:r>
            <a:r>
              <a:rPr lang="ru-RU" sz="2000" dirty="0" err="1" smtClean="0"/>
              <a:t>болып</a:t>
            </a:r>
            <a:r>
              <a:rPr lang="ru-RU" sz="2000" dirty="0" smtClean="0"/>
              <a:t>, </a:t>
            </a:r>
            <a:r>
              <a:rPr lang="ru-RU" sz="2000" dirty="0" err="1" smtClean="0"/>
              <a:t>бұлардан нағыз аңдар </a:t>
            </a:r>
            <a:r>
              <a:rPr lang="ru-RU" sz="2000" dirty="0" smtClean="0"/>
              <a:t>(</a:t>
            </a:r>
            <a:r>
              <a:rPr lang="en-AU" sz="2000" i="1" dirty="0" err="1" smtClean="0"/>
              <a:t>Ther</a:t>
            </a:r>
            <a:r>
              <a:rPr lang="ru-RU" sz="2000" i="1" dirty="0" err="1" smtClean="0"/>
              <a:t>і</a:t>
            </a:r>
            <a:r>
              <a:rPr lang="en-AU" sz="2000" i="1" dirty="0" smtClean="0"/>
              <a:t>a</a:t>
            </a:r>
            <a:r>
              <a:rPr lang="en-AU" sz="2000" dirty="0" smtClean="0"/>
              <a:t>) </a:t>
            </a:r>
            <a:r>
              <a:rPr lang="ru-RU" sz="2000" dirty="0" err="1" smtClean="0"/>
              <a:t>шыққан, олар</a:t>
            </a:r>
            <a:r>
              <a:rPr lang="ru-RU" sz="2000" dirty="0" smtClean="0"/>
              <a:t> </a:t>
            </a:r>
            <a:r>
              <a:rPr lang="ru-RU" sz="2000" dirty="0" err="1" smtClean="0">
                <a:hlinkClick r:id="rId10" tooltip="ҚАЛТАЛЫ ЖАНУАРЛАР (мұндай бет жоқ)"/>
              </a:rPr>
              <a:t>қалталылар</a:t>
            </a:r>
            <a:r>
              <a:rPr lang="ru-RU" sz="2000" dirty="0" err="1" smtClean="0"/>
              <a:t> </a:t>
            </a:r>
            <a:r>
              <a:rPr lang="ru-RU" sz="2000" dirty="0" smtClean="0"/>
              <a:t>мен </a:t>
            </a:r>
            <a:r>
              <a:rPr lang="ru-RU" sz="2000" dirty="0" err="1" smtClean="0">
                <a:hlinkClick r:id="rId11" tooltip="Ұрықжолдастылар"/>
              </a:rPr>
              <a:t>ұрықжолдасты</a:t>
            </a:r>
            <a:r>
              <a:rPr lang="ru-RU" sz="2000" dirty="0" err="1" smtClean="0"/>
              <a:t> жануарлардың негізі</a:t>
            </a:r>
            <a:r>
              <a:rPr lang="ru-RU" sz="2000" dirty="0" smtClean="0"/>
              <a:t> </a:t>
            </a:r>
            <a:r>
              <a:rPr lang="ru-RU" sz="2000" dirty="0" err="1" smtClean="0"/>
              <a:t>болды</a:t>
            </a:r>
            <a:endParaRPr lang="ru-RU" sz="2000" dirty="0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0" y="-785842"/>
            <a:ext cx="9144000" cy="70723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12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99592" y="692696"/>
            <a:ext cx="7772400" cy="114300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>
              <a:defRPr/>
            </a:pPr>
            <a:r>
              <a:rPr lang="ru-RU" b="1" dirty="0" err="1" smtClean="0"/>
              <a:t>Денесінің құрылысы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3" name="Содержимое 2"/>
          <p:cNvSpPr>
            <a:spLocks noGrp="1"/>
          </p:cNvSpPr>
          <p:nvPr>
            <p:ph idx="4294967295"/>
          </p:nvPr>
        </p:nvSpPr>
        <p:spPr>
          <a:xfrm>
            <a:off x="1907704" y="1673424"/>
            <a:ext cx="6048672" cy="518457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800" dirty="0" err="1" smtClean="0"/>
              <a:t>Олардың тұрқы </a:t>
            </a:r>
            <a:r>
              <a:rPr lang="ru-RU" sz="2800" dirty="0" smtClean="0"/>
              <a:t>4 см, </a:t>
            </a:r>
            <a:r>
              <a:rPr lang="ru-RU" sz="2800" dirty="0" err="1" smtClean="0"/>
              <a:t>салмағы </a:t>
            </a:r>
            <a:r>
              <a:rPr lang="ru-RU" sz="2800" dirty="0" smtClean="0"/>
              <a:t>1,2 </a:t>
            </a:r>
            <a:r>
              <a:rPr lang="ru-RU" sz="2800" dirty="0" err="1" smtClean="0"/>
              <a:t>грамдық</a:t>
            </a:r>
            <a:r>
              <a:rPr lang="ru-RU" sz="2800" dirty="0" smtClean="0"/>
              <a:t>, </a:t>
            </a:r>
            <a:r>
              <a:rPr lang="ru-RU" sz="2800" dirty="0" err="1" smtClean="0"/>
              <a:t>сондай-ақ тұрқы </a:t>
            </a:r>
            <a:r>
              <a:rPr lang="ru-RU" sz="2800" dirty="0" smtClean="0"/>
              <a:t>33 м, </a:t>
            </a:r>
            <a:r>
              <a:rPr lang="ru-RU" sz="2800" dirty="0" err="1" smtClean="0"/>
              <a:t>салмағы </a:t>
            </a:r>
            <a:r>
              <a:rPr lang="ru-RU" sz="2800" dirty="0" smtClean="0"/>
              <a:t>150 тонна </a:t>
            </a:r>
            <a:r>
              <a:rPr lang="ru-RU" sz="2800" dirty="0" err="1" smtClean="0"/>
              <a:t>тартатындары</a:t>
            </a:r>
            <a:r>
              <a:rPr lang="ru-RU" sz="2800" dirty="0" smtClean="0"/>
              <a:t> да бар. </a:t>
            </a:r>
            <a:r>
              <a:rPr lang="ru-RU" sz="2800" dirty="0" err="1" smtClean="0"/>
              <a:t>Денесі</a:t>
            </a:r>
            <a:r>
              <a:rPr lang="ru-RU" sz="2800" dirty="0" smtClean="0"/>
              <a:t> </a:t>
            </a:r>
            <a:r>
              <a:rPr lang="ru-RU" sz="2800" dirty="0" err="1" smtClean="0"/>
              <a:t>түкпен қапталған, алдыңғы </a:t>
            </a:r>
            <a:r>
              <a:rPr lang="ru-RU" sz="2800" dirty="0" smtClean="0"/>
              <a:t>ми </a:t>
            </a:r>
            <a:r>
              <a:rPr lang="ru-RU" sz="2800" dirty="0" err="1" smtClean="0"/>
              <a:t>сыңарларының сыртында</a:t>
            </a:r>
            <a:r>
              <a:rPr lang="ru-RU" sz="2800" dirty="0" smtClean="0"/>
              <a:t> </a:t>
            </a:r>
            <a:r>
              <a:rPr lang="ru-RU" sz="2800" dirty="0" err="1" smtClean="0">
                <a:hlinkClick r:id="rId3" tooltip="Ми қыртысы"/>
              </a:rPr>
              <a:t>ми</a:t>
            </a:r>
            <a:r>
              <a:rPr lang="ru-RU" sz="2800" dirty="0" smtClean="0">
                <a:hlinkClick r:id="rId3" tooltip="Ми қыртысы"/>
              </a:rPr>
              <a:t> </a:t>
            </a:r>
            <a:r>
              <a:rPr lang="ru-RU" sz="2800" dirty="0" err="1" smtClean="0">
                <a:hlinkClick r:id="rId3" tooltip="Ми қыртысы"/>
              </a:rPr>
              <a:t>қыртысы</a:t>
            </a:r>
            <a:r>
              <a:rPr lang="ru-RU" sz="2800" dirty="0" err="1" smtClean="0"/>
              <a:t> жақсы дамыған</a:t>
            </a:r>
            <a:r>
              <a:rPr lang="ru-RU" sz="2800" dirty="0" smtClean="0"/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00FFFF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214282" y="714356"/>
            <a:ext cx="8429620" cy="559783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14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404664"/>
            <a:ext cx="8892480" cy="1152128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b="1" dirty="0" smtClean="0"/>
              <a:t>   </a:t>
            </a:r>
            <a:r>
              <a:rPr lang="ru-RU" b="1" dirty="0" err="1" smtClean="0"/>
              <a:t>Тері</a:t>
            </a:r>
            <a:r>
              <a:rPr lang="ru-RU" b="1" dirty="0" smtClean="0"/>
              <a:t> </a:t>
            </a:r>
            <a:r>
              <a:rPr lang="ru-RU" b="1" dirty="0" err="1" smtClean="0"/>
              <a:t>жабыны</a:t>
            </a:r>
            <a:r>
              <a:rPr lang="ru-RU" b="1" dirty="0" smtClean="0"/>
              <a:t>              </a:t>
            </a:r>
            <a:r>
              <a:rPr lang="ru-RU" b="1" dirty="0" smtClean="0"/>
              <a:t> 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6147" name="Содержимое 2"/>
          <p:cNvSpPr>
            <a:spLocks noGrp="1"/>
          </p:cNvSpPr>
          <p:nvPr>
            <p:ph idx="4294967295"/>
          </p:nvPr>
        </p:nvSpPr>
        <p:spPr>
          <a:xfrm>
            <a:off x="395536" y="2052861"/>
            <a:ext cx="7452320" cy="4805139"/>
          </a:xfrm>
        </p:spPr>
        <p:txBody>
          <a:bodyPr/>
          <a:lstStyle/>
          <a:p>
            <a:pPr>
              <a:defRPr/>
            </a:pPr>
            <a:r>
              <a:rPr lang="ru-RU" sz="2800" dirty="0" err="1" smtClean="0"/>
              <a:t>Сүтқоректілердің тері</a:t>
            </a:r>
            <a:r>
              <a:rPr lang="ru-RU" sz="2800" dirty="0" smtClean="0"/>
              <a:t> </a:t>
            </a:r>
            <a:r>
              <a:rPr lang="ru-RU" sz="2800" dirty="0" err="1" smtClean="0"/>
              <a:t>жабыны</a:t>
            </a:r>
            <a:r>
              <a:rPr lang="ru-RU" sz="2800" dirty="0" smtClean="0"/>
              <a:t> </a:t>
            </a:r>
            <a:r>
              <a:rPr lang="ru-RU" sz="2800" dirty="0" err="1" smtClean="0"/>
              <a:t>басқа омыртқалыларға ұқсас екі</a:t>
            </a:r>
            <a:r>
              <a:rPr lang="ru-RU" sz="2800" dirty="0" smtClean="0"/>
              <a:t> </a:t>
            </a:r>
            <a:r>
              <a:rPr lang="ru-RU" sz="2800" dirty="0" err="1" smtClean="0"/>
              <a:t>қабаттан тұрады.</a:t>
            </a:r>
            <a:r>
              <a:rPr lang="ru-RU" sz="2800" dirty="0" smtClean="0"/>
              <a:t> </a:t>
            </a:r>
            <a:r>
              <a:rPr lang="ru-RU" sz="2800" dirty="0" err="1" smtClean="0"/>
              <a:t>Теріде</a:t>
            </a:r>
            <a:r>
              <a:rPr lang="ru-RU" sz="2800" dirty="0" smtClean="0"/>
              <a:t> май, тер, </a:t>
            </a:r>
            <a:r>
              <a:rPr lang="ru-RU" sz="2800" dirty="0" err="1" smtClean="0"/>
              <a:t>сүт, иіс</a:t>
            </a:r>
            <a:r>
              <a:rPr lang="ru-RU" sz="2800" dirty="0" smtClean="0"/>
              <a:t> </a:t>
            </a:r>
            <a:r>
              <a:rPr lang="ru-RU" sz="2800" dirty="0" err="1" smtClean="0"/>
              <a:t>шығаратын бездері</a:t>
            </a:r>
            <a:r>
              <a:rPr lang="ru-RU" sz="2800" dirty="0" smtClean="0"/>
              <a:t> </a:t>
            </a:r>
            <a:r>
              <a:rPr lang="ru-RU" sz="2800" dirty="0" err="1" smtClean="0"/>
              <a:t>болады</a:t>
            </a:r>
            <a:r>
              <a:rPr lang="ru-RU" sz="2800" dirty="0" smtClean="0"/>
              <a:t>. </a:t>
            </a:r>
            <a:r>
              <a:rPr lang="ru-RU" sz="2800" dirty="0" err="1" smtClean="0"/>
              <a:t>Түк, мүйізді тырнақ, мүйіз және тұяқтар </a:t>
            </a:r>
            <a:r>
              <a:rPr lang="ru-RU" sz="2800" dirty="0" smtClean="0"/>
              <a:t>- </a:t>
            </a:r>
            <a:r>
              <a:rPr lang="ru-RU" sz="2800" dirty="0" err="1" smtClean="0"/>
              <a:t>терінің қосалқы бөлімдеріне жатады</a:t>
            </a:r>
            <a:r>
              <a:rPr lang="ru-RU" sz="2800" dirty="0" smtClean="0"/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428596" y="714356"/>
            <a:ext cx="8286776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17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85813" y="142875"/>
            <a:ext cx="7170563" cy="11430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dirty="0" err="1" smtClean="0"/>
              <a:t>Қаңқасы</a:t>
            </a:r>
            <a:endParaRPr lang="ru-RU" b="1" dirty="0"/>
          </a:p>
        </p:txBody>
      </p:sp>
      <p:sp>
        <p:nvSpPr>
          <p:cNvPr id="7171" name="Содержимое 2"/>
          <p:cNvSpPr>
            <a:spLocks noGrp="1"/>
          </p:cNvSpPr>
          <p:nvPr>
            <p:ph idx="4294967295"/>
          </p:nvPr>
        </p:nvSpPr>
        <p:spPr>
          <a:xfrm>
            <a:off x="179512" y="1700808"/>
            <a:ext cx="8715375" cy="4114800"/>
          </a:xfrm>
        </p:spPr>
        <p:txBody>
          <a:bodyPr/>
          <a:lstStyle/>
          <a:p>
            <a:pPr>
              <a:defRPr/>
            </a:pPr>
            <a:r>
              <a:rPr lang="ru-RU" sz="2400" dirty="0" err="1" smtClean="0"/>
              <a:t>Қаңқасы бассүйек, омыртқа жотасымен</a:t>
            </a:r>
            <a:r>
              <a:rPr lang="ru-RU" sz="2400" dirty="0" smtClean="0"/>
              <a:t> [</a:t>
            </a:r>
            <a:r>
              <a:rPr lang="ru-RU" sz="2400" dirty="0" err="1" smtClean="0"/>
              <a:t>кеуде</a:t>
            </a:r>
            <a:r>
              <a:rPr lang="ru-RU" sz="2400" dirty="0" smtClean="0"/>
              <a:t> </a:t>
            </a:r>
            <a:r>
              <a:rPr lang="ru-RU" sz="2400" dirty="0" err="1" smtClean="0"/>
              <a:t>қуысы</a:t>
            </a:r>
            <a:r>
              <a:rPr lang="ru-RU" sz="2400" dirty="0" smtClean="0"/>
              <a:t>],</a:t>
            </a:r>
          </a:p>
          <a:p>
            <a:pPr>
              <a:defRPr/>
            </a:pPr>
            <a:r>
              <a:rPr lang="ru-RU" sz="2400" dirty="0" smtClean="0"/>
              <a:t> </a:t>
            </a:r>
            <a:r>
              <a:rPr lang="ru-RU" sz="2400" dirty="0" err="1" smtClean="0"/>
              <a:t>иық белдеуі</a:t>
            </a:r>
            <a:r>
              <a:rPr lang="ru-RU" sz="2400" dirty="0" smtClean="0"/>
              <a:t> мен </a:t>
            </a:r>
            <a:r>
              <a:rPr lang="ru-RU" sz="2400" dirty="0" err="1" smtClean="0"/>
              <a:t>алдыңғы аяқтардан және жамбас</a:t>
            </a:r>
            <a:r>
              <a:rPr lang="ru-RU" sz="2400" dirty="0" smtClean="0"/>
              <a:t> </a:t>
            </a:r>
            <a:r>
              <a:rPr lang="ru-RU" sz="2400" dirty="0" err="1" smtClean="0"/>
              <a:t>белдеуі</a:t>
            </a:r>
            <a:r>
              <a:rPr lang="ru-RU" sz="2400" dirty="0" smtClean="0"/>
              <a:t> </a:t>
            </a:r>
            <a:r>
              <a:rPr lang="ru-RU" sz="2400" dirty="0" err="1" smtClean="0"/>
              <a:t>мен</a:t>
            </a:r>
            <a:r>
              <a:rPr lang="ru-RU" sz="2400" dirty="0" smtClean="0"/>
              <a:t> </a:t>
            </a:r>
            <a:r>
              <a:rPr lang="ru-RU" sz="2400" dirty="0" err="1" smtClean="0"/>
              <a:t>артқы аяқтардан тұрады</a:t>
            </a:r>
            <a:r>
              <a:rPr lang="ru-RU" sz="2400" dirty="0" smtClean="0"/>
              <a:t>. </a:t>
            </a:r>
            <a:r>
              <a:rPr lang="ru-RU" sz="2400" dirty="0" err="1" smtClean="0"/>
              <a:t>Сүтқоректілердің мойын</a:t>
            </a:r>
            <a:r>
              <a:rPr lang="ru-RU" sz="2400" dirty="0" smtClean="0"/>
              <a:t> </a:t>
            </a:r>
            <a:r>
              <a:rPr lang="ru-RU" sz="2400" dirty="0" err="1" smtClean="0"/>
              <a:t>омыртқасы </a:t>
            </a:r>
            <a:r>
              <a:rPr lang="ru-RU" sz="2400" dirty="0" smtClean="0"/>
              <a:t>- 7. </a:t>
            </a:r>
            <a:r>
              <a:rPr lang="ru-RU" sz="2400" dirty="0" err="1" smtClean="0"/>
              <a:t>Бассүйекке астыңғы жақсүйек қозғалмалы </a:t>
            </a:r>
            <a:r>
              <a:rPr lang="ru-RU" sz="2400" dirty="0" smtClean="0"/>
              <a:t>(</a:t>
            </a:r>
            <a:r>
              <a:rPr lang="ru-RU" sz="2400" dirty="0" err="1" smtClean="0"/>
              <a:t>буын</a:t>
            </a:r>
            <a:r>
              <a:rPr lang="ru-RU" sz="2400" dirty="0" smtClean="0"/>
              <a:t> </a:t>
            </a:r>
            <a:r>
              <a:rPr lang="ru-RU" sz="2400" dirty="0" err="1" smtClean="0"/>
              <a:t>арқылы</a:t>
            </a:r>
            <a:r>
              <a:rPr lang="ru-RU" sz="2400" dirty="0" smtClean="0"/>
              <a:t>) </a:t>
            </a:r>
            <a:r>
              <a:rPr lang="ru-RU" sz="2400" dirty="0" err="1" smtClean="0"/>
              <a:t>байланысқан.</a:t>
            </a:r>
            <a:r>
              <a:rPr lang="ru-RU" sz="2400" dirty="0" smtClean="0"/>
              <a:t> </a:t>
            </a:r>
            <a:r>
              <a:rPr lang="ru-RU" sz="2400" dirty="0" err="1" smtClean="0"/>
              <a:t>Бассүйектегі басқа сүйектер бірімен-бірі</a:t>
            </a:r>
            <a:r>
              <a:rPr lang="ru-RU" sz="2400" dirty="0" smtClean="0"/>
              <a:t> </a:t>
            </a:r>
            <a:r>
              <a:rPr lang="ru-RU" sz="2400" dirty="0" err="1" smtClean="0"/>
              <a:t>жіктесіп</a:t>
            </a:r>
            <a:r>
              <a:rPr lang="ru-RU" sz="2400" dirty="0" smtClean="0"/>
              <a:t>, </a:t>
            </a:r>
            <a:r>
              <a:rPr lang="ru-RU" sz="2400" dirty="0" err="1" smtClean="0"/>
              <a:t>тұтасып кеткен</a:t>
            </a:r>
            <a:r>
              <a:rPr lang="ru-RU" sz="2400" dirty="0" smtClean="0"/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1" name="Рисунок 8" descr="f880633ce885ee5037951e532996cb5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66675"/>
            <a:ext cx="1671637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  <p:bldP spid="717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428596" y="714356"/>
            <a:ext cx="8286776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17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85813" y="142875"/>
            <a:ext cx="7170563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err="1" smtClean="0"/>
              <a:t>Бұлшықеттері</a:t>
            </a:r>
            <a:endParaRPr lang="ru-RU" b="1" dirty="0"/>
          </a:p>
        </p:txBody>
      </p:sp>
      <p:sp>
        <p:nvSpPr>
          <p:cNvPr id="7171" name="Содержимое 2"/>
          <p:cNvSpPr>
            <a:spLocks noGrp="1"/>
          </p:cNvSpPr>
          <p:nvPr>
            <p:ph idx="4294967295"/>
          </p:nvPr>
        </p:nvSpPr>
        <p:spPr>
          <a:xfrm>
            <a:off x="179513" y="1700808"/>
            <a:ext cx="8424936" cy="4114800"/>
          </a:xfrm>
        </p:spPr>
        <p:txBody>
          <a:bodyPr/>
          <a:lstStyle/>
          <a:p>
            <a:pPr>
              <a:defRPr/>
            </a:pPr>
            <a:r>
              <a:rPr lang="ru-RU" sz="2400" dirty="0" err="1" smtClean="0"/>
              <a:t>Сүтқоректілердің бұлшықеттері жақсы дамыған.</a:t>
            </a:r>
            <a:r>
              <a:rPr lang="ru-RU" sz="2400" dirty="0" smtClean="0"/>
              <a:t> </a:t>
            </a:r>
            <a:r>
              <a:rPr lang="ru-RU" sz="2400" dirty="0" err="1" smtClean="0"/>
              <a:t>Әсіресе алдыңғы, артқы аяқтарындағы бұлшықеттер түрлі бағытта орналасқан.</a:t>
            </a:r>
            <a:r>
              <a:rPr lang="ru-RU" sz="2400" dirty="0" smtClean="0"/>
              <a:t> </a:t>
            </a:r>
            <a:r>
              <a:rPr lang="ru-RU" sz="2400" dirty="0" err="1" smtClean="0"/>
              <a:t>Бассүйектегі шайнау</a:t>
            </a:r>
            <a:r>
              <a:rPr lang="ru-RU" sz="2400" dirty="0" smtClean="0"/>
              <a:t> </a:t>
            </a:r>
            <a:r>
              <a:rPr lang="ru-RU" sz="2400" dirty="0" err="1" smtClean="0"/>
              <a:t>бұлшықеттерінің бәрі астыңғы жақсүйекпен байланысады</a:t>
            </a:r>
            <a:r>
              <a:rPr lang="ru-RU" sz="2400" dirty="0" smtClean="0"/>
              <a:t>. </a:t>
            </a:r>
            <a:r>
              <a:rPr lang="ru-RU" sz="2400" dirty="0" err="1" smtClean="0"/>
              <a:t>Сүтқоректілерде кеуде</a:t>
            </a:r>
            <a:r>
              <a:rPr lang="ru-RU" sz="2400" dirty="0" smtClean="0"/>
              <a:t> мен </a:t>
            </a:r>
            <a:r>
              <a:rPr lang="ru-RU" sz="2400" dirty="0" err="1" smtClean="0"/>
              <a:t>құрсақ қуыстарын бөліп тұратын </a:t>
            </a:r>
            <a:r>
              <a:rPr lang="ru-RU" sz="2400" dirty="0" err="1" smtClean="0">
                <a:hlinkClick r:id="rId3" tooltip="Көкет"/>
              </a:rPr>
              <a:t>көкет</a:t>
            </a:r>
            <a:r>
              <a:rPr lang="ru-RU" sz="2400" dirty="0" err="1" smtClean="0"/>
              <a:t> </a:t>
            </a:r>
            <a:r>
              <a:rPr lang="ru-RU" sz="2400" dirty="0" smtClean="0"/>
              <a:t>(диафрагма) </a:t>
            </a:r>
            <a:r>
              <a:rPr lang="ru-RU" sz="2400" dirty="0" err="1" smtClean="0"/>
              <a:t>пайда</a:t>
            </a:r>
            <a:r>
              <a:rPr lang="ru-RU" sz="2400" dirty="0" smtClean="0"/>
              <a:t> </a:t>
            </a:r>
            <a:r>
              <a:rPr lang="ru-RU" sz="2400" dirty="0" err="1" smtClean="0"/>
              <a:t>болған</a:t>
            </a:r>
            <a:r>
              <a:rPr lang="ru-RU" sz="2400" dirty="0" smtClean="0"/>
              <a:t>. </a:t>
            </a:r>
            <a:r>
              <a:rPr lang="ru-RU" sz="2400" dirty="0" err="1" smtClean="0"/>
              <a:t>Көкет тыныс¬тық қозғалыстарға </a:t>
            </a:r>
            <a:r>
              <a:rPr lang="ru-RU" sz="2400" dirty="0" smtClean="0"/>
              <a:t>(</a:t>
            </a:r>
            <a:r>
              <a:rPr lang="ru-RU" sz="2400" dirty="0" err="1" smtClean="0"/>
              <a:t>тынысалу</a:t>
            </a:r>
            <a:r>
              <a:rPr lang="ru-RU" sz="2400" dirty="0" smtClean="0"/>
              <a:t>, </a:t>
            </a:r>
            <a:r>
              <a:rPr lang="ru-RU" sz="2400" dirty="0" err="1" smtClean="0"/>
              <a:t>тынысшығару</a:t>
            </a:r>
            <a:r>
              <a:rPr lang="ru-RU" sz="2400" dirty="0" smtClean="0"/>
              <a:t>) </a:t>
            </a:r>
            <a:r>
              <a:rPr lang="ru-RU" sz="2400" dirty="0" err="1" smtClean="0"/>
              <a:t>қатысады.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1" name="Рисунок 8" descr="f880633ce885ee5037951e532996cb5b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388" y="66675"/>
            <a:ext cx="1671637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428596" y="714356"/>
            <a:ext cx="8286776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17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85813" y="142875"/>
            <a:ext cx="7170563" cy="11430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dirty="0" err="1" smtClean="0"/>
              <a:t>Асқорыту жүйесі</a:t>
            </a:r>
            <a:endParaRPr lang="ru-RU" b="1" dirty="0"/>
          </a:p>
        </p:txBody>
      </p:sp>
      <p:sp>
        <p:nvSpPr>
          <p:cNvPr id="7171" name="Содержимое 2"/>
          <p:cNvSpPr>
            <a:spLocks noGrp="1"/>
          </p:cNvSpPr>
          <p:nvPr>
            <p:ph idx="4294967295"/>
          </p:nvPr>
        </p:nvSpPr>
        <p:spPr>
          <a:xfrm>
            <a:off x="395536" y="1628800"/>
            <a:ext cx="8208912" cy="4114800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ru-RU" sz="2400" dirty="0" err="1" smtClean="0"/>
              <a:t>Сүтқоректілердің асқорыту жүйесі күрделілене түсіп, етті</a:t>
            </a:r>
            <a:r>
              <a:rPr lang="ru-RU" sz="2400" dirty="0" smtClean="0"/>
              <a:t> </a:t>
            </a:r>
            <a:r>
              <a:rPr lang="ru-RU" sz="2400" dirty="0" err="1" smtClean="0"/>
              <a:t>еріндер</a:t>
            </a:r>
            <a:r>
              <a:rPr lang="ru-RU" sz="2400" dirty="0" smtClean="0"/>
              <a:t> </a:t>
            </a:r>
            <a:r>
              <a:rPr lang="ru-RU" sz="2400" dirty="0" err="1" smtClean="0"/>
              <a:t>пайда</a:t>
            </a:r>
            <a:r>
              <a:rPr lang="ru-RU" sz="2400" dirty="0" smtClean="0"/>
              <a:t> </a:t>
            </a:r>
            <a:r>
              <a:rPr lang="ru-RU" sz="2400" dirty="0" err="1" smtClean="0"/>
              <a:t>болған.</a:t>
            </a:r>
            <a:r>
              <a:rPr lang="ru-RU" sz="2400" dirty="0" smtClean="0"/>
              <a:t> </a:t>
            </a:r>
            <a:r>
              <a:rPr lang="ru-RU" sz="2400" dirty="0" err="1" smtClean="0"/>
              <a:t>Езуден</a:t>
            </a:r>
            <a:r>
              <a:rPr lang="ru-RU" sz="2400" dirty="0" smtClean="0"/>
              <a:t> </a:t>
            </a:r>
            <a:r>
              <a:rPr lang="ru-RU" sz="2400" dirty="0" err="1" smtClean="0"/>
              <a:t>шықшытқа дейінгі</a:t>
            </a:r>
            <a:r>
              <a:rPr lang="ru-RU" sz="2400" dirty="0" smtClean="0"/>
              <a:t> </a:t>
            </a:r>
            <a:r>
              <a:rPr lang="ru-RU" sz="2400" dirty="0" err="1" smtClean="0"/>
              <a:t>жақсүйекті иекпен</a:t>
            </a:r>
            <a:r>
              <a:rPr lang="ru-RU" sz="2400" dirty="0" smtClean="0"/>
              <a:t> </a:t>
            </a:r>
            <a:r>
              <a:rPr lang="ru-RU" sz="2400" dirty="0" err="1" smtClean="0"/>
              <a:t>жалғастырып, тұтастыратын бұлшықет </a:t>
            </a:r>
            <a:r>
              <a:rPr lang="ru-RU" sz="2400" dirty="0" smtClean="0"/>
              <a:t>дат </a:t>
            </a:r>
            <a:r>
              <a:rPr lang="ru-RU" sz="2400" dirty="0" err="1" smtClean="0"/>
              <a:t>деп</a:t>
            </a:r>
            <a:r>
              <a:rPr lang="ru-RU" sz="2400" dirty="0" smtClean="0"/>
              <a:t> </a:t>
            </a:r>
            <a:r>
              <a:rPr lang="ru-RU" sz="2400" dirty="0" err="1" smtClean="0"/>
              <a:t>аталады</a:t>
            </a:r>
            <a:r>
              <a:rPr lang="ru-RU" sz="2400" dirty="0" smtClean="0"/>
              <a:t>. </a:t>
            </a:r>
            <a:r>
              <a:rPr lang="ru-RU" sz="2400" dirty="0" err="1" smtClean="0"/>
              <a:t>Үстіңгі және астыңғы жақсүйектердің ұяшықтарында тістер</a:t>
            </a:r>
            <a:r>
              <a:rPr lang="ru-RU" sz="2400" dirty="0" smtClean="0"/>
              <a:t> </a:t>
            </a:r>
            <a:r>
              <a:rPr lang="ru-RU" sz="2400" dirty="0" err="1" smtClean="0"/>
              <a:t>орналасқан.</a:t>
            </a:r>
            <a:r>
              <a:rPr lang="ru-RU" sz="2400" dirty="0" smtClean="0"/>
              <a:t> </a:t>
            </a:r>
            <a:r>
              <a:rPr lang="ru-RU" sz="2400" dirty="0" err="1" smtClean="0"/>
              <a:t>Олар</a:t>
            </a:r>
            <a:r>
              <a:rPr lang="ru-RU" sz="2400" dirty="0" smtClean="0"/>
              <a:t> </a:t>
            </a:r>
            <a:r>
              <a:rPr lang="ru-RU" sz="2400" dirty="0" err="1" smtClean="0"/>
              <a:t>құрылысына, атқаратын қызметіне сәйкес күрек, сойдақ, кіші</a:t>
            </a:r>
            <a:r>
              <a:rPr lang="ru-RU" sz="2400" dirty="0" smtClean="0"/>
              <a:t> </a:t>
            </a:r>
            <a:r>
              <a:rPr lang="ru-RU" sz="2400" dirty="0" err="1" smtClean="0"/>
              <a:t>және үлкен </a:t>
            </a:r>
            <a:r>
              <a:rPr lang="ru-RU" sz="2400" dirty="0" smtClean="0">
                <a:hlinkClick r:id="rId3" tooltip="Азу тістер"/>
              </a:rPr>
              <a:t>азу </a:t>
            </a:r>
            <a:r>
              <a:rPr lang="ru-RU" sz="2400" dirty="0" err="1" smtClean="0">
                <a:hlinkClick r:id="rId3" tooltip="Азу тістер"/>
              </a:rPr>
              <a:t>тістер</a:t>
            </a:r>
            <a:r>
              <a:rPr lang="ru-RU" sz="2400" dirty="0" smtClean="0"/>
              <a:t> </a:t>
            </a:r>
            <a:r>
              <a:rPr lang="ru-RU" sz="2400" dirty="0" err="1" smtClean="0"/>
              <a:t>деп</a:t>
            </a:r>
            <a:r>
              <a:rPr lang="ru-RU" sz="2400" dirty="0" smtClean="0"/>
              <a:t> </a:t>
            </a:r>
            <a:r>
              <a:rPr lang="ru-RU" sz="2400" dirty="0" err="1" smtClean="0"/>
              <a:t>бөлінеді</a:t>
            </a:r>
            <a:r>
              <a:rPr lang="ru-RU" sz="2400" dirty="0" smtClean="0"/>
              <a:t>. </a:t>
            </a:r>
            <a:r>
              <a:rPr lang="ru-RU" sz="2400" dirty="0" err="1" smtClean="0"/>
              <a:t>Алдымен</a:t>
            </a:r>
            <a:r>
              <a:rPr lang="ru-RU" sz="2400" dirty="0" smtClean="0"/>
              <a:t> </a:t>
            </a:r>
            <a:r>
              <a:rPr lang="ru-RU" sz="2400" dirty="0" err="1" smtClean="0"/>
              <a:t>сүт тістері</a:t>
            </a:r>
            <a:r>
              <a:rPr lang="ru-RU" sz="2400" dirty="0" smtClean="0"/>
              <a:t> </a:t>
            </a:r>
            <a:r>
              <a:rPr lang="ru-RU" sz="2400" dirty="0" err="1" smtClean="0"/>
              <a:t>өсіп, кейін</a:t>
            </a:r>
            <a:r>
              <a:rPr lang="ru-RU" sz="2400" dirty="0" smtClean="0"/>
              <a:t> </a:t>
            </a:r>
            <a:r>
              <a:rPr lang="ru-RU" sz="2400" dirty="0" err="1" smtClean="0"/>
              <a:t>түсіп, орнына</a:t>
            </a:r>
            <a:r>
              <a:rPr lang="ru-RU" sz="2400" dirty="0" smtClean="0"/>
              <a:t> </a:t>
            </a:r>
            <a:r>
              <a:rPr lang="ru-RU" sz="2400" dirty="0" err="1" smtClean="0"/>
              <a:t>тұрақты тістер</a:t>
            </a:r>
            <a:r>
              <a:rPr lang="ru-RU" sz="2400" dirty="0" smtClean="0"/>
              <a:t> </a:t>
            </a:r>
            <a:r>
              <a:rPr lang="ru-RU" sz="2400" dirty="0" err="1" smtClean="0"/>
              <a:t>шығады.</a:t>
            </a:r>
            <a:r>
              <a:rPr lang="ru-RU" sz="2400" dirty="0" smtClean="0"/>
              <a:t> </a:t>
            </a:r>
            <a:r>
              <a:rPr lang="ru-RU" sz="2400" dirty="0" err="1" smtClean="0"/>
              <a:t>Ауыз</a:t>
            </a:r>
            <a:r>
              <a:rPr lang="ru-RU" sz="2400" dirty="0" smtClean="0"/>
              <a:t> </a:t>
            </a:r>
            <a:r>
              <a:rPr lang="ru-RU" sz="2400" dirty="0" err="1" smtClean="0"/>
              <a:t>қуысына </a:t>
            </a:r>
            <a:r>
              <a:rPr lang="ru-RU" sz="2400" dirty="0" smtClean="0"/>
              <a:t>3-4 </a:t>
            </a:r>
            <a:r>
              <a:rPr lang="ru-RU" sz="2400" dirty="0" err="1" smtClean="0"/>
              <a:t>жұп сілекей</a:t>
            </a:r>
            <a:r>
              <a:rPr lang="ru-RU" sz="2400" dirty="0" smtClean="0"/>
              <a:t> </a:t>
            </a:r>
            <a:r>
              <a:rPr lang="ru-RU" sz="2400" dirty="0" err="1" smtClean="0"/>
              <a:t>бездерінің өзектері ашылады</a:t>
            </a:r>
            <a:r>
              <a:rPr lang="ru-RU" sz="2400" dirty="0" smtClean="0"/>
              <a:t>. </a:t>
            </a:r>
            <a:r>
              <a:rPr lang="ru-RU" sz="2400" dirty="0" err="1" smtClean="0">
                <a:hlinkClick r:id="rId4" tooltip="Ауыз қуысы"/>
              </a:rPr>
              <a:t>Ауыз</a:t>
            </a:r>
            <a:r>
              <a:rPr lang="ru-RU" sz="2400" dirty="0" smtClean="0">
                <a:hlinkClick r:id="rId4" tooltip="Ауыз қуысы"/>
              </a:rPr>
              <a:t> </a:t>
            </a:r>
            <a:r>
              <a:rPr lang="ru-RU" sz="2400" dirty="0" err="1" smtClean="0">
                <a:hlinkClick r:id="rId4" tooltip="Ауыз қуысы"/>
              </a:rPr>
              <a:t>қуысы</a:t>
            </a:r>
            <a:r>
              <a:rPr lang="ru-RU" sz="2400" dirty="0" err="1" smtClean="0"/>
              <a:t> </a:t>
            </a:r>
            <a:r>
              <a:rPr lang="ru-RU" sz="2400" dirty="0" smtClean="0"/>
              <a:t>- </a:t>
            </a:r>
            <a:r>
              <a:rPr lang="ru-RU" sz="2400" dirty="0" err="1" smtClean="0"/>
              <a:t>жұтқыншақпен, ол</a:t>
            </a:r>
            <a:r>
              <a:rPr lang="ru-RU" sz="2400" dirty="0" smtClean="0"/>
              <a:t> </a:t>
            </a:r>
            <a:r>
              <a:rPr lang="ru-RU" sz="2400" dirty="0" err="1" smtClean="0"/>
              <a:t>өңеш арқылы қарынмен жалғасады.</a:t>
            </a:r>
            <a:r>
              <a:rPr lang="ru-RU" sz="2400" dirty="0" smtClean="0"/>
              <a:t> </a:t>
            </a:r>
            <a:r>
              <a:rPr lang="ru-RU" sz="2400" dirty="0" err="1" smtClean="0"/>
              <a:t>Қарындағы көптеген ұсақ бездер</a:t>
            </a:r>
            <a:r>
              <a:rPr lang="ru-RU" sz="2400" dirty="0" smtClean="0"/>
              <a:t> </a:t>
            </a:r>
            <a:r>
              <a:rPr lang="ru-RU" sz="2400" dirty="0" err="1" smtClean="0"/>
              <a:t>қарын сөлін бөледі.</a:t>
            </a:r>
            <a:r>
              <a:rPr lang="ru-RU" sz="2400" dirty="0" smtClean="0"/>
              <a:t> </a:t>
            </a:r>
            <a:r>
              <a:rPr lang="ru-RU" sz="2400" dirty="0" err="1" smtClean="0"/>
              <a:t>Күйіс қайыратын жануарлардың  </a:t>
            </a:r>
            <a:r>
              <a:rPr lang="ru-RU" sz="2400" dirty="0" err="1" smtClean="0"/>
              <a:t>қарны </a:t>
            </a:r>
            <a:r>
              <a:rPr lang="ru-RU" sz="2400" dirty="0" err="1" smtClean="0"/>
              <a:t>көп қуысты.</a:t>
            </a:r>
            <a:r>
              <a:rPr lang="ru-RU" sz="2400" dirty="0" smtClean="0"/>
              <a:t> Оны </a:t>
            </a:r>
            <a:r>
              <a:rPr lang="ru-RU" sz="2400" dirty="0" err="1" smtClean="0">
                <a:hlinkClick r:id="rId5" tooltip="Үлкен қарын (мұндай бет жоқ)"/>
              </a:rPr>
              <a:t>үлкен қарын</a:t>
            </a:r>
            <a:r>
              <a:rPr lang="ru-RU" sz="2400" dirty="0" err="1" smtClean="0"/>
              <a:t>  </a:t>
            </a:r>
            <a:r>
              <a:rPr lang="ru-RU" sz="2400" dirty="0" err="1" smtClean="0">
                <a:hlinkClick r:id="rId6" tooltip="Жұмыршақ"/>
              </a:rPr>
              <a:t>жұмыршақ</a:t>
            </a:r>
            <a:r>
              <a:rPr lang="ru-RU" sz="2400" dirty="0" err="1" smtClean="0"/>
              <a:t> </a:t>
            </a:r>
            <a:r>
              <a:rPr lang="ru-RU" sz="2400" dirty="0" smtClean="0"/>
              <a:t>,</a:t>
            </a:r>
            <a:r>
              <a:rPr lang="ru-RU" sz="2400" dirty="0" err="1" smtClean="0">
                <a:hlinkClick r:id="rId7" tooltip="Қатпаршақ"/>
              </a:rPr>
              <a:t>қатпаршақ</a:t>
            </a:r>
            <a:r>
              <a:rPr lang="ru-RU" sz="2400" dirty="0" err="1" smtClean="0"/>
              <a:t>  және </a:t>
            </a:r>
            <a:r>
              <a:rPr lang="ru-RU" sz="2400" dirty="0" err="1" smtClean="0">
                <a:hlinkClick r:id="rId8" tooltip="Ұлтабар"/>
              </a:rPr>
              <a:t>ұлтабар</a:t>
            </a:r>
            <a:r>
              <a:rPr lang="ru-RU" sz="2400" dirty="0" err="1" smtClean="0"/>
              <a:t> деп</a:t>
            </a:r>
            <a:r>
              <a:rPr lang="ru-RU" sz="2400" dirty="0" smtClean="0"/>
              <a:t> 4 </a:t>
            </a:r>
            <a:r>
              <a:rPr lang="ru-RU" sz="2400" dirty="0" err="1" smtClean="0"/>
              <a:t>бөлімге бөледі</a:t>
            </a:r>
            <a:r>
              <a:rPr lang="ru-RU" sz="2400" dirty="0" smtClean="0"/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1" name="Рисунок 8" descr="f880633ce885ee5037951e532996cb5b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64388" y="66675"/>
            <a:ext cx="1671637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  <p:bldP spid="717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428596" y="714356"/>
            <a:ext cx="8286776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17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85813" y="142875"/>
            <a:ext cx="7170563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err="1" smtClean="0"/>
              <a:t>Тыныс</a:t>
            </a:r>
            <a:r>
              <a:rPr lang="ru-RU" b="1" dirty="0" smtClean="0"/>
              <a:t> </a:t>
            </a:r>
            <a:r>
              <a:rPr lang="ru-RU" b="1" dirty="0" err="1" smtClean="0"/>
              <a:t>алу</a:t>
            </a:r>
            <a:r>
              <a:rPr lang="ru-RU" b="1" dirty="0" smtClean="0"/>
              <a:t> </a:t>
            </a:r>
            <a:r>
              <a:rPr lang="ru-RU" b="1" dirty="0" err="1" smtClean="0"/>
              <a:t>жүйесі</a:t>
            </a:r>
            <a:endParaRPr lang="ru-RU" b="1" dirty="0"/>
          </a:p>
        </p:txBody>
      </p:sp>
      <p:sp>
        <p:nvSpPr>
          <p:cNvPr id="7171" name="Содержимое 2"/>
          <p:cNvSpPr>
            <a:spLocks noGrp="1"/>
          </p:cNvSpPr>
          <p:nvPr>
            <p:ph idx="4294967295"/>
          </p:nvPr>
        </p:nvSpPr>
        <p:spPr>
          <a:xfrm>
            <a:off x="395536" y="1628800"/>
            <a:ext cx="8208912" cy="4114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dirty="0" err="1" smtClean="0"/>
              <a:t>Ауа</a:t>
            </a:r>
            <a:r>
              <a:rPr lang="ru-RU" sz="2400" dirty="0" smtClean="0"/>
              <a:t> </a:t>
            </a:r>
            <a:r>
              <a:rPr lang="ru-RU" sz="2400" dirty="0" err="1" smtClean="0"/>
              <a:t>өтетін мүшелер </a:t>
            </a:r>
            <a:r>
              <a:rPr lang="ru-RU" sz="2400" dirty="0" smtClean="0"/>
              <a:t>мен </a:t>
            </a:r>
            <a:r>
              <a:rPr lang="ru-RU" sz="2400" dirty="0" err="1" smtClean="0"/>
              <a:t>өкпеден тыныс</a:t>
            </a:r>
            <a:r>
              <a:rPr lang="ru-RU" sz="2400" dirty="0" smtClean="0"/>
              <a:t> </a:t>
            </a:r>
            <a:r>
              <a:rPr lang="ru-RU" sz="2400" dirty="0" err="1" smtClean="0"/>
              <a:t>жүйесі құралады</a:t>
            </a:r>
            <a:r>
              <a:rPr lang="ru-RU" sz="2400" dirty="0" smtClean="0"/>
              <a:t>. </a:t>
            </a:r>
            <a:r>
              <a:rPr lang="ru-RU" sz="2400" dirty="0" err="1" smtClean="0"/>
              <a:t>Ауа</a:t>
            </a:r>
            <a:r>
              <a:rPr lang="ru-RU" sz="2400" dirty="0" smtClean="0"/>
              <a:t> </a:t>
            </a:r>
            <a:r>
              <a:rPr lang="ru-RU" sz="2400" dirty="0" err="1" smtClean="0"/>
              <a:t>өтетін мүшелерге танау</a:t>
            </a:r>
            <a:r>
              <a:rPr lang="ru-RU" sz="2400" dirty="0" smtClean="0"/>
              <a:t> </a:t>
            </a:r>
            <a:r>
              <a:rPr lang="ru-RU" sz="2400" dirty="0" err="1" smtClean="0"/>
              <a:t>тесіктері</a:t>
            </a:r>
            <a:r>
              <a:rPr lang="ru-RU" sz="2400" dirty="0" smtClean="0"/>
              <a:t>, </a:t>
            </a:r>
            <a:r>
              <a:rPr lang="ru-RU" sz="2400" dirty="0" err="1" smtClean="0"/>
              <a:t>жұтқыншақ, </a:t>
            </a:r>
            <a:r>
              <a:rPr lang="ru-RU" sz="2400" dirty="0" err="1" smtClean="0">
                <a:hlinkClick r:id="rId3" tooltip="Көмекей"/>
              </a:rPr>
              <a:t>көмекей</a:t>
            </a:r>
            <a:r>
              <a:rPr lang="ru-RU" sz="2400" dirty="0" err="1" smtClean="0"/>
              <a:t>, кеңірдек, ауатамырлар</a:t>
            </a:r>
            <a:r>
              <a:rPr lang="ru-RU" sz="2400" dirty="0" smtClean="0"/>
              <a:t> </a:t>
            </a:r>
            <a:r>
              <a:rPr lang="ru-RU" sz="2400" dirty="0" err="1" smtClean="0"/>
              <a:t>жатады</a:t>
            </a:r>
            <a:r>
              <a:rPr lang="ru-RU" sz="2400" dirty="0" smtClean="0"/>
              <a:t>. </a:t>
            </a:r>
            <a:r>
              <a:rPr lang="ru-RU" sz="2400" dirty="0" err="1" smtClean="0"/>
              <a:t>Сүтқоректілер өкпесінің іші</a:t>
            </a:r>
            <a:r>
              <a:rPr lang="ru-RU" sz="2400" dirty="0" smtClean="0"/>
              <a:t> </a:t>
            </a:r>
            <a:r>
              <a:rPr lang="ru-RU" sz="2400" dirty="0" err="1" smtClean="0"/>
              <a:t>көптеген перделер</a:t>
            </a:r>
            <a:r>
              <a:rPr lang="ru-RU" sz="2400" dirty="0" smtClean="0"/>
              <a:t> </a:t>
            </a:r>
            <a:r>
              <a:rPr lang="ru-RU" sz="2400" dirty="0" err="1" smtClean="0"/>
              <a:t>арқылы қуыстарға бөлінген.</a:t>
            </a:r>
            <a:r>
              <a:rPr lang="ru-RU" sz="2400" dirty="0" smtClean="0"/>
              <a:t> </a:t>
            </a:r>
            <a:r>
              <a:rPr lang="ru-RU" sz="2400" dirty="0" err="1" smtClean="0"/>
              <a:t>Оларды</a:t>
            </a:r>
            <a:r>
              <a:rPr lang="ru-RU" sz="2400" dirty="0" smtClean="0"/>
              <a:t> </a:t>
            </a:r>
            <a:r>
              <a:rPr lang="ru-RU" sz="2400" dirty="0" err="1" smtClean="0"/>
              <a:t>өкпе көпіршіктері </a:t>
            </a:r>
            <a:r>
              <a:rPr lang="ru-RU" sz="2400" dirty="0" smtClean="0"/>
              <a:t>(</a:t>
            </a:r>
            <a:r>
              <a:rPr lang="ru-RU" sz="2400" dirty="0" err="1" smtClean="0">
                <a:hlinkClick r:id="rId4" tooltip="Альвеолдар (мұндай бет жоқ)"/>
              </a:rPr>
              <a:t>альвеолдар</a:t>
            </a:r>
            <a:r>
              <a:rPr lang="ru-RU" sz="2400" dirty="0" smtClean="0"/>
              <a:t>) </a:t>
            </a:r>
            <a:r>
              <a:rPr lang="ru-RU" sz="2400" dirty="0" err="1" smtClean="0"/>
              <a:t>деп</a:t>
            </a:r>
            <a:r>
              <a:rPr lang="ru-RU" sz="2400" dirty="0" smtClean="0"/>
              <a:t> </a:t>
            </a:r>
            <a:r>
              <a:rPr lang="ru-RU" sz="2400" dirty="0" err="1" smtClean="0"/>
              <a:t>атайды</a:t>
            </a:r>
            <a:r>
              <a:rPr lang="ru-RU" sz="2400" dirty="0" smtClean="0"/>
              <a:t>. </a:t>
            </a:r>
            <a:r>
              <a:rPr lang="ru-RU" sz="2400" dirty="0" err="1" smtClean="0"/>
              <a:t>Өкпе көпіршектерінің сыртын</a:t>
            </a:r>
            <a:r>
              <a:rPr lang="ru-RU" sz="2400" dirty="0" smtClean="0"/>
              <a:t> </a:t>
            </a:r>
            <a:r>
              <a:rPr lang="ru-RU" sz="2400" dirty="0" err="1" smtClean="0"/>
              <a:t>қылтамырлар торлайды</a:t>
            </a:r>
            <a:r>
              <a:rPr lang="ru-RU" sz="2400" dirty="0" smtClean="0"/>
              <a:t> да, </a:t>
            </a:r>
            <a:r>
              <a:rPr lang="ru-RU" sz="2400" dirty="0" err="1" smtClean="0"/>
              <a:t>сол</a:t>
            </a:r>
            <a:r>
              <a:rPr lang="ru-RU" sz="2400" dirty="0" smtClean="0"/>
              <a:t> </a:t>
            </a:r>
            <a:r>
              <a:rPr lang="ru-RU" sz="2400" dirty="0" err="1" smtClean="0"/>
              <a:t>жерде</a:t>
            </a:r>
            <a:r>
              <a:rPr lang="ru-RU" sz="2400" dirty="0" smtClean="0"/>
              <a:t> газ </a:t>
            </a:r>
            <a:r>
              <a:rPr lang="ru-RU" sz="2400" dirty="0" err="1" smtClean="0"/>
              <a:t>алмасу</a:t>
            </a:r>
            <a:r>
              <a:rPr lang="ru-RU" sz="2400" dirty="0" smtClean="0"/>
              <a:t> </a:t>
            </a:r>
            <a:r>
              <a:rPr lang="ru-RU" sz="2400" dirty="0" err="1" smtClean="0"/>
              <a:t>жүреді</a:t>
            </a:r>
            <a:r>
              <a:rPr lang="ru-RU" sz="2400" dirty="0" smtClean="0"/>
              <a:t>. </a:t>
            </a:r>
            <a:r>
              <a:rPr lang="ru-RU" sz="2400" dirty="0" err="1" smtClean="0"/>
              <a:t>Кеуде</a:t>
            </a:r>
            <a:r>
              <a:rPr lang="ru-RU" sz="2400" dirty="0" smtClean="0"/>
              <a:t> </a:t>
            </a:r>
            <a:r>
              <a:rPr lang="ru-RU" sz="2400" dirty="0" err="1" smtClean="0"/>
              <a:t>қуысының кейде</a:t>
            </a:r>
            <a:r>
              <a:rPr lang="ru-RU" sz="2400" dirty="0" smtClean="0"/>
              <a:t> </a:t>
            </a:r>
            <a:r>
              <a:rPr lang="ru-RU" sz="2400" dirty="0" err="1" smtClean="0"/>
              <a:t>кеңейіп, кейде</a:t>
            </a:r>
            <a:r>
              <a:rPr lang="ru-RU" sz="2400" dirty="0" smtClean="0"/>
              <a:t> </a:t>
            </a:r>
            <a:r>
              <a:rPr lang="ru-RU" sz="2400" dirty="0" err="1" smtClean="0"/>
              <a:t>тарылуына</a:t>
            </a:r>
            <a:r>
              <a:rPr lang="ru-RU" sz="2400" dirty="0" smtClean="0"/>
              <a:t> </a:t>
            </a:r>
            <a:r>
              <a:rPr lang="ru-RU" sz="2400" dirty="0" err="1" smtClean="0"/>
              <a:t>сәйкес өкпеге ауа</a:t>
            </a:r>
            <a:r>
              <a:rPr lang="ru-RU" sz="2400" dirty="0" smtClean="0"/>
              <a:t> </a:t>
            </a:r>
            <a:r>
              <a:rPr lang="ru-RU" sz="2400" dirty="0" err="1" smtClean="0"/>
              <a:t>енеді</a:t>
            </a:r>
            <a:r>
              <a:rPr lang="ru-RU" sz="2400" dirty="0" smtClean="0"/>
              <a:t> </a:t>
            </a:r>
            <a:r>
              <a:rPr lang="ru-RU" sz="2400" dirty="0" err="1" smtClean="0"/>
              <a:t>және кері</a:t>
            </a:r>
            <a:r>
              <a:rPr lang="ru-RU" sz="2400" dirty="0" smtClean="0"/>
              <a:t> </a:t>
            </a:r>
            <a:r>
              <a:rPr lang="ru-RU" sz="2400" dirty="0" err="1" smtClean="0"/>
              <a:t>шығады.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1" name="Рисунок 8" descr="f880633ce885ee5037951e532996cb5b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388" y="66675"/>
            <a:ext cx="1671637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  <p:bldP spid="717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428596" y="714356"/>
            <a:ext cx="8286776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17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85813" y="142875"/>
            <a:ext cx="7170563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err="1" smtClean="0"/>
              <a:t>Қанайналым жүйесі</a:t>
            </a:r>
            <a:endParaRPr lang="ru-RU" b="1" dirty="0"/>
          </a:p>
        </p:txBody>
      </p:sp>
      <p:sp>
        <p:nvSpPr>
          <p:cNvPr id="7171" name="Содержимое 2"/>
          <p:cNvSpPr>
            <a:spLocks noGrp="1"/>
          </p:cNvSpPr>
          <p:nvPr>
            <p:ph idx="4294967295"/>
          </p:nvPr>
        </p:nvSpPr>
        <p:spPr>
          <a:xfrm>
            <a:off x="755576" y="1844824"/>
            <a:ext cx="7632848" cy="4114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dirty="0" err="1" smtClean="0"/>
              <a:t>Қанайналым жүйесі </a:t>
            </a:r>
            <a:r>
              <a:rPr lang="ru-RU" sz="2400" dirty="0" smtClean="0"/>
              <a:t>- </a:t>
            </a:r>
            <a:r>
              <a:rPr lang="ru-RU" sz="2400" dirty="0" err="1" smtClean="0"/>
              <a:t>құстарға ұқсас, жүрегі толық төрт қуысты.</a:t>
            </a:r>
            <a:r>
              <a:rPr lang="ru-RU" sz="2400" dirty="0" smtClean="0"/>
              <a:t> </a:t>
            </a:r>
            <a:r>
              <a:rPr lang="ru-RU" sz="2400" dirty="0" smtClean="0">
                <a:hlinkClick r:id="rId3" tooltip="Артерия"/>
              </a:rPr>
              <a:t>Артерия</a:t>
            </a:r>
            <a:r>
              <a:rPr lang="ru-RU" sz="2400" dirty="0" smtClean="0"/>
              <a:t> </a:t>
            </a:r>
            <a:r>
              <a:rPr lang="ru-RU" sz="2400" dirty="0" err="1" smtClean="0"/>
              <a:t>қаны </a:t>
            </a:r>
            <a:r>
              <a:rPr lang="ru-RU" sz="2400" dirty="0" smtClean="0"/>
              <a:t>мен </a:t>
            </a:r>
            <a:r>
              <a:rPr lang="ru-RU" sz="2400" dirty="0" smtClean="0">
                <a:hlinkClick r:id="rId4" tooltip="Вена"/>
              </a:rPr>
              <a:t>вена</a:t>
            </a:r>
            <a:r>
              <a:rPr lang="ru-RU" sz="2400" dirty="0" smtClean="0"/>
              <a:t> </a:t>
            </a:r>
            <a:r>
              <a:rPr lang="ru-RU" sz="2400" dirty="0" err="1" smtClean="0"/>
              <a:t>қаны араласпайды</a:t>
            </a:r>
            <a:r>
              <a:rPr lang="ru-RU" sz="2400" dirty="0" smtClean="0"/>
              <a:t>. </a:t>
            </a:r>
            <a:r>
              <a:rPr lang="ru-RU" sz="2400" dirty="0" err="1" smtClean="0"/>
              <a:t>Сүтқоректілердің құстардан айырмашылығы </a:t>
            </a:r>
            <a:r>
              <a:rPr lang="ru-RU" sz="2400" dirty="0" smtClean="0"/>
              <a:t>- </a:t>
            </a:r>
            <a:r>
              <a:rPr lang="ru-RU" sz="2400" dirty="0" err="1" smtClean="0"/>
              <a:t>сол</a:t>
            </a:r>
            <a:r>
              <a:rPr lang="ru-RU" sz="2400" dirty="0" smtClean="0"/>
              <a:t> </a:t>
            </a:r>
            <a:r>
              <a:rPr lang="ru-RU" sz="2400" dirty="0" err="1" smtClean="0"/>
              <a:t>жақ қарыншадан басталатын</a:t>
            </a:r>
            <a:r>
              <a:rPr lang="ru-RU" sz="2400" dirty="0" smtClean="0"/>
              <a:t> </a:t>
            </a:r>
            <a:r>
              <a:rPr lang="ru-RU" sz="2400" dirty="0" err="1" smtClean="0"/>
              <a:t>қолқа тамыры</a:t>
            </a:r>
            <a:r>
              <a:rPr lang="ru-RU" sz="2400" dirty="0" smtClean="0"/>
              <a:t> </a:t>
            </a:r>
            <a:r>
              <a:rPr lang="ru-RU" sz="2400" dirty="0" err="1" smtClean="0"/>
              <a:t>сол</a:t>
            </a:r>
            <a:r>
              <a:rPr lang="ru-RU" sz="2400" dirty="0" smtClean="0"/>
              <a:t> </a:t>
            </a:r>
            <a:r>
              <a:rPr lang="ru-RU" sz="2400" dirty="0" err="1" smtClean="0"/>
              <a:t>жақ қолқа доғасын құрайды.</a:t>
            </a:r>
            <a:r>
              <a:rPr lang="ru-RU" sz="2400" dirty="0" smtClean="0"/>
              <a:t> </a:t>
            </a:r>
            <a:r>
              <a:rPr lang="ru-RU" sz="2400" dirty="0" err="1" smtClean="0"/>
              <a:t>Құстарда оң жақ қолқа доғасы болады</a:t>
            </a:r>
            <a:r>
              <a:rPr lang="ru-RU" sz="2400" dirty="0" smtClean="0"/>
              <a:t>. </a:t>
            </a:r>
            <a:r>
              <a:rPr lang="ru-RU" sz="2400" dirty="0" err="1" smtClean="0"/>
              <a:t>Қан денеде</a:t>
            </a:r>
            <a:r>
              <a:rPr lang="ru-RU" sz="2400" dirty="0" smtClean="0"/>
              <a:t> газ </a:t>
            </a:r>
            <a:r>
              <a:rPr lang="ru-RU" sz="2400" dirty="0" err="1" smtClean="0"/>
              <a:t>бен</a:t>
            </a:r>
            <a:r>
              <a:rPr lang="ru-RU" sz="2400" dirty="0" smtClean="0"/>
              <a:t> </a:t>
            </a:r>
            <a:r>
              <a:rPr lang="ru-RU" sz="2400" dirty="0" err="1" smtClean="0"/>
              <a:t>қоректік заттарды</a:t>
            </a:r>
            <a:r>
              <a:rPr lang="ru-RU" sz="2400" dirty="0" smtClean="0"/>
              <a:t> </a:t>
            </a:r>
            <a:r>
              <a:rPr lang="ru-RU" sz="2400" dirty="0" err="1" smtClean="0"/>
              <a:t>тасымалдайды</a:t>
            </a:r>
            <a:r>
              <a:rPr lang="ru-RU" sz="2400" dirty="0" smtClean="0"/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1" name="Рисунок 8" descr="f880633ce885ee5037951e532996cb5b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388" y="66675"/>
            <a:ext cx="1671637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  <p:bldP spid="717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428596" y="714356"/>
            <a:ext cx="8286776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17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85813" y="142875"/>
            <a:ext cx="7170563" cy="1143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err="1" smtClean="0"/>
              <a:t>Зәршығару жүйесі</a:t>
            </a:r>
            <a:endParaRPr lang="ru-RU" b="1" dirty="0"/>
          </a:p>
        </p:txBody>
      </p:sp>
      <p:sp>
        <p:nvSpPr>
          <p:cNvPr id="7171" name="Содержимое 2"/>
          <p:cNvSpPr>
            <a:spLocks noGrp="1"/>
          </p:cNvSpPr>
          <p:nvPr>
            <p:ph idx="4294967295"/>
          </p:nvPr>
        </p:nvSpPr>
        <p:spPr>
          <a:xfrm>
            <a:off x="827584" y="2132856"/>
            <a:ext cx="7992888" cy="4114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dirty="0" err="1" smtClean="0"/>
              <a:t>Екі</a:t>
            </a:r>
            <a:r>
              <a:rPr lang="ru-RU" dirty="0" smtClean="0"/>
              <a:t> </a:t>
            </a:r>
            <a:r>
              <a:rPr lang="ru-RU" dirty="0" err="1" smtClean="0"/>
              <a:t>бүйрек, </a:t>
            </a:r>
            <a:r>
              <a:rPr lang="ru-RU" dirty="0" smtClean="0"/>
              <a:t>2 </a:t>
            </a:r>
            <a:r>
              <a:rPr lang="ru-RU" dirty="0" err="1" smtClean="0">
                <a:hlinkClick r:id="rId3" tooltip="Несепағар түтігі (мұндай бет жоқ)"/>
              </a:rPr>
              <a:t>несепағар түтігі</a:t>
            </a:r>
            <a:r>
              <a:rPr lang="ru-RU" dirty="0" smtClean="0"/>
              <a:t>, </a:t>
            </a:r>
            <a:r>
              <a:rPr lang="ru-RU" dirty="0" err="1" smtClean="0"/>
              <a:t>сыңар қуық және зәршығару өзегінен зәршығару жүйесі түзіледі</a:t>
            </a:r>
            <a:r>
              <a:rPr lang="ru-RU" dirty="0" smtClean="0"/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1" name="Рисунок 8" descr="f880633ce885ee5037951e532996cb5b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388" y="66675"/>
            <a:ext cx="1671637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  <p:bldP spid="717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428596" y="714356"/>
            <a:ext cx="8286776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17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85813" y="142875"/>
            <a:ext cx="7170563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 err="1" smtClean="0"/>
              <a:t>Экологиялық топтары</a:t>
            </a:r>
            <a:endParaRPr lang="ru-RU" b="1" dirty="0"/>
          </a:p>
        </p:txBody>
      </p:sp>
      <p:sp>
        <p:nvSpPr>
          <p:cNvPr id="7171" name="Содержимое 2"/>
          <p:cNvSpPr>
            <a:spLocks noGrp="1"/>
          </p:cNvSpPr>
          <p:nvPr>
            <p:ph idx="4294967295"/>
          </p:nvPr>
        </p:nvSpPr>
        <p:spPr>
          <a:xfrm>
            <a:off x="755576" y="1844824"/>
            <a:ext cx="7632848" cy="4114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dirty="0" err="1" smtClean="0"/>
              <a:t>Сүтқоректілер басқа жануарлармен</a:t>
            </a:r>
            <a:r>
              <a:rPr lang="ru-RU" sz="2400" dirty="0" smtClean="0"/>
              <a:t> </a:t>
            </a:r>
            <a:r>
              <a:rPr lang="ru-RU" sz="2400" dirty="0" err="1" smtClean="0"/>
              <a:t>салыстырғанда түрлі табиғи </a:t>
            </a:r>
            <a:r>
              <a:rPr lang="ru-RU" sz="2400" dirty="0" smtClean="0"/>
              <a:t>орта </a:t>
            </a:r>
            <a:r>
              <a:rPr lang="ru-RU" sz="2400" dirty="0" err="1" smtClean="0"/>
              <a:t>жағдайларын жақсы бейімделген</a:t>
            </a:r>
            <a:r>
              <a:rPr lang="ru-RU" sz="2400" dirty="0" smtClean="0"/>
              <a:t>. </a:t>
            </a:r>
            <a:r>
              <a:rPr lang="ru-RU" sz="2400" dirty="0" err="1" smtClean="0"/>
              <a:t>Жер</a:t>
            </a:r>
            <a:r>
              <a:rPr lang="ru-RU" sz="2400" dirty="0" smtClean="0"/>
              <a:t> </a:t>
            </a:r>
            <a:r>
              <a:rPr lang="ru-RU" sz="2400" dirty="0" err="1" smtClean="0"/>
              <a:t>шарында</a:t>
            </a:r>
            <a:r>
              <a:rPr lang="ru-RU" sz="2400" dirty="0" smtClean="0"/>
              <a:t> </a:t>
            </a:r>
            <a:r>
              <a:rPr lang="ru-RU" sz="2400" dirty="0" err="1" smtClean="0"/>
              <a:t>кеңінен таралған.</a:t>
            </a:r>
            <a:r>
              <a:rPr lang="ru-RU" sz="2400" dirty="0" smtClean="0"/>
              <a:t> </a:t>
            </a:r>
            <a:r>
              <a:rPr lang="ru-RU" sz="2400" dirty="0" err="1" smtClean="0"/>
              <a:t>Олар</a:t>
            </a:r>
            <a:r>
              <a:rPr lang="ru-RU" sz="2400" dirty="0" smtClean="0"/>
              <a:t> </a:t>
            </a:r>
            <a:r>
              <a:rPr lang="ru-RU" sz="2400" dirty="0" err="1" smtClean="0"/>
              <a:t>құрлықта, ауада</a:t>
            </a:r>
            <a:r>
              <a:rPr lang="ru-RU" sz="2400" dirty="0" smtClean="0"/>
              <a:t>, </a:t>
            </a:r>
            <a:r>
              <a:rPr lang="ru-RU" sz="2400" dirty="0" err="1" smtClean="0"/>
              <a:t>ағаш басында</a:t>
            </a:r>
            <a:r>
              <a:rPr lang="ru-RU" sz="2400" dirty="0" smtClean="0"/>
              <a:t>, </a:t>
            </a:r>
            <a:r>
              <a:rPr lang="ru-RU" sz="2400" dirty="0" err="1" smtClean="0"/>
              <a:t>жер</a:t>
            </a:r>
            <a:r>
              <a:rPr lang="ru-RU" sz="2400" dirty="0" smtClean="0"/>
              <a:t> </a:t>
            </a:r>
            <a:r>
              <a:rPr lang="ru-RU" sz="2400" dirty="0" err="1" smtClean="0"/>
              <a:t>астында</a:t>
            </a:r>
            <a:r>
              <a:rPr lang="ru-RU" sz="2400" dirty="0" smtClean="0"/>
              <a:t>, </a:t>
            </a:r>
            <a:r>
              <a:rPr lang="ru-RU" sz="2400" dirty="0" err="1" smtClean="0"/>
              <a:t>түрлі </a:t>
            </a:r>
            <a:r>
              <a:rPr lang="ru-RU" sz="2400" dirty="0" smtClean="0"/>
              <a:t>су </a:t>
            </a:r>
            <a:r>
              <a:rPr lang="ru-RU" sz="2400" dirty="0" err="1" smtClean="0"/>
              <a:t>айдындарында</a:t>
            </a:r>
            <a:r>
              <a:rPr lang="ru-RU" sz="2400" dirty="0" smtClean="0"/>
              <a:t> </a:t>
            </a:r>
            <a:r>
              <a:rPr lang="ru-RU" sz="2400" dirty="0" err="1" smtClean="0"/>
              <a:t>тіршілік</a:t>
            </a:r>
            <a:r>
              <a:rPr lang="ru-RU" sz="2400" dirty="0" smtClean="0"/>
              <a:t> </a:t>
            </a:r>
            <a:r>
              <a:rPr lang="ru-RU" sz="2400" dirty="0" err="1" smtClean="0"/>
              <a:t>етеді</a:t>
            </a:r>
            <a:r>
              <a:rPr lang="ru-RU" sz="2400" dirty="0" smtClean="0"/>
              <a:t>. </a:t>
            </a:r>
            <a:r>
              <a:rPr lang="ru-RU" sz="2400" dirty="0" err="1" smtClean="0"/>
              <a:t>Әр түрлі </a:t>
            </a:r>
            <a:r>
              <a:rPr lang="ru-RU" sz="2400" dirty="0" smtClean="0"/>
              <a:t>орта </a:t>
            </a:r>
            <a:r>
              <a:rPr lang="ru-RU" sz="2400" dirty="0" err="1" smtClean="0"/>
              <a:t>жағдайларында тіршілік</a:t>
            </a:r>
            <a:r>
              <a:rPr lang="ru-RU" sz="2400" dirty="0" smtClean="0"/>
              <a:t> </a:t>
            </a:r>
            <a:r>
              <a:rPr lang="ru-RU" sz="2400" dirty="0" err="1" smtClean="0"/>
              <a:t>етуіне</a:t>
            </a:r>
            <a:r>
              <a:rPr lang="ru-RU" sz="2400" dirty="0" smtClean="0"/>
              <a:t> </a:t>
            </a:r>
            <a:r>
              <a:rPr lang="ru-RU" sz="2400" dirty="0" err="1" smtClean="0"/>
              <a:t>байланысты</a:t>
            </a:r>
            <a:r>
              <a:rPr lang="ru-RU" sz="2400" dirty="0" smtClean="0"/>
              <a:t> </a:t>
            </a:r>
            <a:r>
              <a:rPr lang="ru-RU" sz="2400" dirty="0" err="1" smtClean="0"/>
              <a:t>сүтқоректілерді бірнеше</a:t>
            </a:r>
            <a:r>
              <a:rPr lang="ru-RU" sz="2400" dirty="0" smtClean="0"/>
              <a:t> </a:t>
            </a:r>
            <a:r>
              <a:rPr lang="ru-RU" sz="2400" dirty="0" err="1" smtClean="0"/>
              <a:t>экологиялық топтарға бөледі</a:t>
            </a:r>
            <a:r>
              <a:rPr lang="ru-RU" sz="2400" dirty="0" smtClean="0"/>
              <a:t>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1" name="Рисунок 8" descr="f880633ce885ee5037951e532996cb5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66675"/>
            <a:ext cx="1671637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/>
      <p:bldP spid="717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428596" y="714356"/>
            <a:ext cx="8286776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171" name="Содержимое 2"/>
          <p:cNvSpPr>
            <a:spLocks noGrp="1"/>
          </p:cNvSpPr>
          <p:nvPr>
            <p:ph idx="4294967295"/>
          </p:nvPr>
        </p:nvSpPr>
        <p:spPr>
          <a:xfrm>
            <a:off x="467544" y="1412776"/>
            <a:ext cx="5688632" cy="4114800"/>
          </a:xfrm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ru-RU" sz="2400" dirty="0" err="1" smtClean="0"/>
              <a:t>Құрлықты мекендейтін</a:t>
            </a:r>
            <a:r>
              <a:rPr lang="ru-RU" sz="2400" dirty="0" smtClean="0"/>
              <a:t> </a:t>
            </a:r>
            <a:r>
              <a:rPr lang="ru-RU" sz="2400" dirty="0" err="1" smtClean="0"/>
              <a:t>сүтқоректілер </a:t>
            </a:r>
            <a:r>
              <a:rPr lang="ru-RU" sz="2400" dirty="0" smtClean="0"/>
              <a:t>- </a:t>
            </a:r>
            <a:r>
              <a:rPr lang="ru-RU" sz="2400" dirty="0" err="1" smtClean="0"/>
              <a:t>Антарктидадан</a:t>
            </a:r>
            <a:r>
              <a:rPr lang="ru-RU" sz="2400" dirty="0" smtClean="0"/>
              <a:t> </a:t>
            </a:r>
            <a:r>
              <a:rPr lang="ru-RU" sz="2400" dirty="0" err="1" smtClean="0"/>
              <a:t>басқа құрлықтарда кеңінен таралған және көптеген түрлерді қамтиды.</a:t>
            </a:r>
            <a:r>
              <a:rPr lang="ru-RU" sz="2400" dirty="0" smtClean="0"/>
              <a:t> </a:t>
            </a:r>
            <a:r>
              <a:rPr lang="ru-RU" sz="2400" dirty="0" err="1" smtClean="0"/>
              <a:t>Олар</a:t>
            </a:r>
            <a:r>
              <a:rPr lang="ru-RU" sz="2400" dirty="0" smtClean="0"/>
              <a:t> </a:t>
            </a:r>
            <a:r>
              <a:rPr lang="ru-RU" sz="2400" dirty="0" err="1" smtClean="0"/>
              <a:t>ашық жерлерде</a:t>
            </a:r>
            <a:r>
              <a:rPr lang="ru-RU" sz="2400" dirty="0" smtClean="0"/>
              <a:t>, </a:t>
            </a:r>
            <a:r>
              <a:rPr lang="ru-RU" sz="2400" dirty="0" err="1" smtClean="0"/>
              <a:t>бұта </a:t>
            </a:r>
            <a:r>
              <a:rPr lang="ru-RU" sz="2400" dirty="0" smtClean="0"/>
              <a:t>мен </a:t>
            </a:r>
            <a:r>
              <a:rPr lang="ru-RU" sz="2400" dirty="0" err="1" smtClean="0"/>
              <a:t>ағаш арасында</a:t>
            </a:r>
            <a:r>
              <a:rPr lang="ru-RU" sz="2400" dirty="0" smtClean="0"/>
              <a:t>, </a:t>
            </a:r>
            <a:r>
              <a:rPr lang="ru-RU" sz="2400" dirty="0" err="1" smtClean="0"/>
              <a:t>кейде</a:t>
            </a:r>
            <a:r>
              <a:rPr lang="ru-RU" sz="2400" dirty="0" smtClean="0"/>
              <a:t> </a:t>
            </a:r>
            <a:r>
              <a:rPr lang="ru-RU" sz="2400" dirty="0" err="1" smtClean="0"/>
              <a:t>ағаш басында</a:t>
            </a:r>
            <a:r>
              <a:rPr lang="ru-RU" sz="2400" dirty="0" smtClean="0"/>
              <a:t> </a:t>
            </a:r>
            <a:r>
              <a:rPr lang="ru-RU" sz="2400" dirty="0" err="1" smtClean="0"/>
              <a:t>кездеседі</a:t>
            </a:r>
            <a:r>
              <a:rPr lang="ru-RU" sz="2400" dirty="0" smtClean="0"/>
              <a:t>. </a:t>
            </a:r>
            <a:r>
              <a:rPr lang="ru-RU" sz="2400" dirty="0" err="1" smtClean="0"/>
              <a:t>Ашық жерлерде</a:t>
            </a:r>
            <a:r>
              <a:rPr lang="ru-RU" sz="2400" dirty="0" smtClean="0"/>
              <a:t> </a:t>
            </a:r>
            <a:r>
              <a:rPr lang="ru-RU" sz="2400" dirty="0" err="1" smtClean="0"/>
              <a:t>саршұнақтар, суырлар</a:t>
            </a:r>
            <a:r>
              <a:rPr lang="ru-RU" sz="2400" dirty="0" smtClean="0"/>
              <a:t>, </a:t>
            </a:r>
            <a:r>
              <a:rPr lang="ru-RU" sz="2400" dirty="0" err="1" smtClean="0"/>
              <a:t>қосаяқтар мекендейді</a:t>
            </a:r>
            <a:r>
              <a:rPr lang="ru-RU" sz="2400" dirty="0" smtClean="0"/>
              <a:t>, </a:t>
            </a:r>
            <a:r>
              <a:rPr lang="ru-RU" sz="2400" dirty="0" err="1" smtClean="0"/>
              <a:t>Тұяқты сүтқоректілер: құлан, жолат</a:t>
            </a:r>
            <a:r>
              <a:rPr lang="ru-RU" sz="2400" dirty="0" smtClean="0"/>
              <a:t>, </a:t>
            </a:r>
            <a:r>
              <a:rPr lang="ru-RU" sz="2400" dirty="0" err="1" smtClean="0"/>
              <a:t>ақбө, қарақұйрық, арқарлар </a:t>
            </a:r>
            <a:r>
              <a:rPr lang="ru-RU" sz="2400" dirty="0" smtClean="0"/>
              <a:t>да </a:t>
            </a:r>
            <a:r>
              <a:rPr lang="ru-RU" sz="2400" dirty="0" err="1" smtClean="0"/>
              <a:t>құрлық аңдары</a:t>
            </a:r>
            <a:r>
              <a:rPr lang="ru-RU" sz="2400" dirty="0" smtClean="0"/>
              <a:t>. </a:t>
            </a:r>
            <a:r>
              <a:rPr lang="ru-RU" sz="2400" dirty="0" err="1" smtClean="0"/>
              <a:t>Бұта </a:t>
            </a:r>
            <a:r>
              <a:rPr lang="ru-RU" sz="2400" dirty="0" smtClean="0"/>
              <a:t>мен </a:t>
            </a:r>
            <a:r>
              <a:rPr lang="ru-RU" sz="2400" dirty="0" err="1" smtClean="0"/>
              <a:t>ағаш арасынан</a:t>
            </a:r>
            <a:r>
              <a:rPr lang="ru-RU" sz="2400" dirty="0" smtClean="0"/>
              <a:t> </a:t>
            </a:r>
            <a:r>
              <a:rPr lang="ru-RU" sz="2400" dirty="0" err="1" smtClean="0"/>
              <a:t>бұғы</a:t>
            </a:r>
            <a:r>
              <a:rPr lang="ru-RU" sz="2400" dirty="0" smtClean="0"/>
              <a:t>, </a:t>
            </a:r>
            <a:r>
              <a:rPr lang="ru-RU" sz="2400" dirty="0" err="1" smtClean="0"/>
              <a:t>бұлан</a:t>
            </a:r>
            <a:r>
              <a:rPr lang="ru-RU" sz="2400" dirty="0" smtClean="0"/>
              <a:t>, </a:t>
            </a:r>
            <a:r>
              <a:rPr lang="ru-RU" sz="2400" dirty="0" err="1" smtClean="0"/>
              <a:t>аю</a:t>
            </a:r>
            <a:r>
              <a:rPr lang="ru-RU" sz="2400" dirty="0" smtClean="0"/>
              <a:t>, </a:t>
            </a:r>
            <a:r>
              <a:rPr lang="ru-RU" sz="2400" dirty="0" err="1" smtClean="0"/>
              <a:t>сілеусін</a:t>
            </a:r>
            <a:r>
              <a:rPr lang="ru-RU" sz="2400" dirty="0" smtClean="0"/>
              <a:t>, </a:t>
            </a:r>
            <a:r>
              <a:rPr lang="ru-RU" sz="2400" dirty="0" err="1" smtClean="0"/>
              <a:t>бұлғындарды кездестіруге</a:t>
            </a:r>
            <a:r>
              <a:rPr lang="ru-RU" sz="2400" dirty="0" smtClean="0"/>
              <a:t> </a:t>
            </a:r>
            <a:r>
              <a:rPr lang="ru-RU" sz="2400" dirty="0" err="1" smtClean="0"/>
              <a:t>болады</a:t>
            </a:r>
            <a:r>
              <a:rPr lang="ru-RU" sz="2400" dirty="0" smtClean="0"/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'Cinnamon'_Black_Be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40581">
            <a:off x="5949219" y="3240063"/>
            <a:ext cx="2600219" cy="2160240"/>
          </a:xfrm>
          <a:prstGeom prst="rect">
            <a:avLst/>
          </a:prstGeom>
        </p:spPr>
      </p:pic>
      <p:pic>
        <p:nvPicPr>
          <p:cNvPr id="8" name="Рисунок 7" descr="p10503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620688"/>
            <a:ext cx="2664296" cy="2318827"/>
          </a:xfrm>
          <a:prstGeom prst="rect">
            <a:avLst/>
          </a:prstGeom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428596" y="714356"/>
            <a:ext cx="8286776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171" name="Содержимое 2"/>
          <p:cNvSpPr>
            <a:spLocks noGrp="1"/>
          </p:cNvSpPr>
          <p:nvPr>
            <p:ph idx="4294967295"/>
          </p:nvPr>
        </p:nvSpPr>
        <p:spPr>
          <a:xfrm>
            <a:off x="251520" y="1196752"/>
            <a:ext cx="6120680" cy="4114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dirty="0" err="1" smtClean="0"/>
              <a:t>Жер</a:t>
            </a:r>
            <a:r>
              <a:rPr lang="ru-RU" sz="2400" dirty="0" smtClean="0"/>
              <a:t> </a:t>
            </a:r>
            <a:r>
              <a:rPr lang="ru-RU" sz="2400" dirty="0" err="1" smtClean="0"/>
              <a:t>астында</a:t>
            </a:r>
            <a:r>
              <a:rPr lang="ru-RU" sz="2400" dirty="0" smtClean="0"/>
              <a:t> </a:t>
            </a:r>
            <a:r>
              <a:rPr lang="ru-RU" sz="2400" dirty="0" err="1" smtClean="0"/>
              <a:t>тіршілік</a:t>
            </a:r>
            <a:r>
              <a:rPr lang="ru-RU" sz="2400" dirty="0" smtClean="0"/>
              <a:t> </a:t>
            </a:r>
            <a:r>
              <a:rPr lang="ru-RU" sz="2400" dirty="0" err="1" smtClean="0"/>
              <a:t>ететін</a:t>
            </a:r>
            <a:r>
              <a:rPr lang="ru-RU" sz="2400" dirty="0" smtClean="0"/>
              <a:t> </a:t>
            </a:r>
            <a:r>
              <a:rPr lang="ru-RU" sz="2400" dirty="0" err="1" smtClean="0"/>
              <a:t>сүтқоректілер </a:t>
            </a:r>
            <a:r>
              <a:rPr lang="ru-RU" sz="2400" dirty="0" smtClean="0"/>
              <a:t>- </a:t>
            </a:r>
            <a:r>
              <a:rPr lang="ru-RU" sz="2400" dirty="0" err="1" smtClean="0"/>
              <a:t>көртышқандар, соқыр-тышқандар, қалталы көртышқандар жатады</a:t>
            </a:r>
            <a:r>
              <a:rPr lang="ru-RU" sz="2400" dirty="0" smtClean="0"/>
              <a:t>. </a:t>
            </a:r>
            <a:r>
              <a:rPr lang="ru-RU" sz="2400" dirty="0" err="1" smtClean="0"/>
              <a:t>Олар</a:t>
            </a:r>
            <a:r>
              <a:rPr lang="ru-RU" sz="2400" dirty="0" smtClean="0"/>
              <a:t> </a:t>
            </a:r>
            <a:r>
              <a:rPr lang="ru-RU" sz="2400" dirty="0" err="1" smtClean="0"/>
              <a:t>тіршілігінің көп бөлігін жер</a:t>
            </a:r>
            <a:r>
              <a:rPr lang="ru-RU" sz="2400" dirty="0" smtClean="0"/>
              <a:t> </a:t>
            </a:r>
            <a:r>
              <a:rPr lang="ru-RU" sz="2400" dirty="0" err="1" smtClean="0"/>
              <a:t>астындағы індерінде</a:t>
            </a:r>
            <a:r>
              <a:rPr lang="ru-RU" sz="2400" dirty="0" smtClean="0"/>
              <a:t> </a:t>
            </a:r>
            <a:r>
              <a:rPr lang="ru-RU" sz="2400" dirty="0" err="1" smtClean="0"/>
              <a:t>өткізеді.</a:t>
            </a:r>
            <a:r>
              <a:rPr lang="ru-RU" sz="2400" dirty="0" smtClean="0"/>
              <a:t> </a:t>
            </a:r>
            <a:r>
              <a:rPr lang="ru-RU" sz="2400" dirty="0" err="1" smtClean="0"/>
              <a:t>Алдыңғы аяқтары </a:t>
            </a:r>
            <a:r>
              <a:rPr lang="ru-RU" sz="2400" dirty="0" smtClean="0"/>
              <a:t>мен </a:t>
            </a:r>
            <a:r>
              <a:rPr lang="ru-RU" sz="2400" dirty="0" err="1" smtClean="0"/>
              <a:t>күрек тістері</a:t>
            </a:r>
            <a:r>
              <a:rPr lang="ru-RU" sz="2400" dirty="0" smtClean="0"/>
              <a:t> </a:t>
            </a:r>
            <a:r>
              <a:rPr lang="ru-RU" sz="2400" dirty="0" err="1" smtClean="0"/>
              <a:t>жақсы жетілген</a:t>
            </a:r>
            <a:r>
              <a:rPr lang="ru-RU" sz="2400" dirty="0" smtClean="0"/>
              <a:t>. </a:t>
            </a:r>
            <a:r>
              <a:rPr lang="ru-RU" sz="2400" dirty="0" err="1" smtClean="0"/>
              <a:t>Топырақ арасындағы жәндіктермен қоректенеді.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1" name="Рисунок 8" descr="f880633ce885ee5037951e532996cb5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66675"/>
            <a:ext cx="1671637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image2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3861048"/>
            <a:ext cx="3528392" cy="2012289"/>
          </a:xfrm>
          <a:prstGeom prst="rect">
            <a:avLst/>
          </a:prstGeom>
        </p:spPr>
      </p:pic>
      <p:pic>
        <p:nvPicPr>
          <p:cNvPr id="8" name="Рисунок 7" descr="220px-Meadvol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34789">
            <a:off x="6055954" y="2683379"/>
            <a:ext cx="2559131" cy="2506675"/>
          </a:xfrm>
          <a:prstGeom prst="rect">
            <a:avLst/>
          </a:prstGeom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428596" y="714356"/>
            <a:ext cx="8286776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171" name="Содержимое 2"/>
          <p:cNvSpPr>
            <a:spLocks noGrp="1"/>
          </p:cNvSpPr>
          <p:nvPr>
            <p:ph idx="4294967295"/>
          </p:nvPr>
        </p:nvSpPr>
        <p:spPr>
          <a:xfrm>
            <a:off x="467544" y="1196752"/>
            <a:ext cx="5112568" cy="4114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dirty="0" smtClean="0"/>
              <a:t>Суда </a:t>
            </a:r>
            <a:r>
              <a:rPr lang="ru-RU" sz="2400" dirty="0" err="1" smtClean="0"/>
              <a:t>тіршілік</a:t>
            </a:r>
            <a:r>
              <a:rPr lang="ru-RU" sz="2400" dirty="0" smtClean="0"/>
              <a:t> </a:t>
            </a:r>
            <a:r>
              <a:rPr lang="ru-RU" sz="2400" dirty="0" err="1" smtClean="0"/>
              <a:t>ететін</a:t>
            </a:r>
            <a:r>
              <a:rPr lang="ru-RU" sz="2400" dirty="0" smtClean="0"/>
              <a:t> </a:t>
            </a:r>
            <a:r>
              <a:rPr lang="ru-RU" sz="2400" dirty="0" err="1" smtClean="0"/>
              <a:t>сүтқоректілердің тіршілігі</a:t>
            </a:r>
            <a:r>
              <a:rPr lang="ru-RU" sz="2400" dirty="0" smtClean="0"/>
              <a:t> </a:t>
            </a:r>
            <a:r>
              <a:rPr lang="ru-RU" sz="2400" dirty="0" err="1" smtClean="0"/>
              <a:t>тікелей</a:t>
            </a:r>
            <a:r>
              <a:rPr lang="ru-RU" sz="2400" dirty="0" smtClean="0"/>
              <a:t> </a:t>
            </a:r>
            <a:r>
              <a:rPr lang="ru-RU" sz="2400" dirty="0" err="1" smtClean="0"/>
              <a:t>сулы</a:t>
            </a:r>
            <a:r>
              <a:rPr lang="ru-RU" sz="2400" dirty="0" smtClean="0"/>
              <a:t> </a:t>
            </a:r>
            <a:r>
              <a:rPr lang="ru-RU" sz="2400" dirty="0" err="1" smtClean="0"/>
              <a:t>ортаға байланысты</a:t>
            </a:r>
            <a:r>
              <a:rPr lang="ru-RU" sz="2400" dirty="0" smtClean="0"/>
              <a:t>. </a:t>
            </a:r>
            <a:r>
              <a:rPr lang="ru-RU" sz="2400" dirty="0" err="1" smtClean="0"/>
              <a:t>Оған құндыздар, жұпартышқандар, ондатрлар</a:t>
            </a:r>
            <a:r>
              <a:rPr lang="ru-RU" sz="2400" dirty="0" smtClean="0"/>
              <a:t>, </a:t>
            </a:r>
            <a:r>
              <a:rPr lang="ru-RU" sz="2400" dirty="0" err="1" smtClean="0"/>
              <a:t>кәмшаттар, түлендер, киттер</a:t>
            </a:r>
            <a:r>
              <a:rPr lang="ru-RU" sz="2400" dirty="0" smtClean="0"/>
              <a:t> </a:t>
            </a:r>
            <a:r>
              <a:rPr lang="ru-RU" sz="2400" dirty="0" err="1" smtClean="0"/>
              <a:t>жатады</a:t>
            </a:r>
            <a:r>
              <a:rPr lang="ru-RU" sz="2400" dirty="0" smtClean="0"/>
              <a:t>. </a:t>
            </a:r>
            <a:r>
              <a:rPr lang="ru-RU" sz="2400" dirty="0" err="1" smtClean="0"/>
              <a:t>Түлендер көбею, төлдеу кезінде</a:t>
            </a:r>
            <a:r>
              <a:rPr lang="ru-RU" sz="2400" dirty="0" smtClean="0"/>
              <a:t> </a:t>
            </a:r>
            <a:r>
              <a:rPr lang="ru-RU" sz="2400" dirty="0" err="1" smtClean="0"/>
              <a:t>ғана құрлыққа </a:t>
            </a:r>
            <a:r>
              <a:rPr lang="ru-RU" sz="2400" dirty="0" smtClean="0"/>
              <a:t>(су </a:t>
            </a:r>
            <a:r>
              <a:rPr lang="ru-RU" sz="2400" dirty="0" err="1" smtClean="0"/>
              <a:t>бетіндегі</a:t>
            </a:r>
            <a:r>
              <a:rPr lang="ru-RU" sz="2400" dirty="0" smtClean="0"/>
              <a:t> </a:t>
            </a:r>
            <a:r>
              <a:rPr lang="ru-RU" sz="2400" dirty="0" err="1" smtClean="0"/>
              <a:t>қатқан мұзға</a:t>
            </a:r>
            <a:r>
              <a:rPr lang="ru-RU" sz="2400" dirty="0" smtClean="0"/>
              <a:t>) </a:t>
            </a:r>
            <a:r>
              <a:rPr lang="ru-RU" sz="2400" dirty="0" err="1" smtClean="0"/>
              <a:t>шығады</a:t>
            </a:r>
            <a:r>
              <a:rPr lang="ru-RU" sz="2400" dirty="0" smtClean="0"/>
              <a:t>. </a:t>
            </a:r>
            <a:r>
              <a:rPr lang="ru-RU" sz="2400" dirty="0" err="1" smtClean="0"/>
              <a:t>Қалған уақытта </a:t>
            </a:r>
            <a:r>
              <a:rPr lang="ru-RU" sz="2400" dirty="0" smtClean="0"/>
              <a:t>суда </a:t>
            </a:r>
            <a:r>
              <a:rPr lang="ru-RU" sz="2400" dirty="0" err="1" smtClean="0"/>
              <a:t>тіршілік</a:t>
            </a:r>
            <a:r>
              <a:rPr lang="ru-RU" sz="2400" dirty="0" smtClean="0"/>
              <a:t> </a:t>
            </a:r>
            <a:r>
              <a:rPr lang="ru-RU" sz="2400" dirty="0" err="1" smtClean="0"/>
              <a:t>етеді</a:t>
            </a:r>
            <a:r>
              <a:rPr lang="ru-RU" sz="2400" dirty="0" smtClean="0"/>
              <a:t>. </a:t>
            </a:r>
            <a:r>
              <a:rPr lang="ru-RU" sz="2400" dirty="0" err="1" smtClean="0"/>
              <a:t>Киттердің барлық тіршілігі</a:t>
            </a:r>
            <a:r>
              <a:rPr lang="ru-RU" sz="2400" dirty="0" smtClean="0"/>
              <a:t> су </a:t>
            </a:r>
            <a:r>
              <a:rPr lang="ru-RU" sz="2400" dirty="0" err="1" smtClean="0"/>
              <a:t>ішінде</a:t>
            </a:r>
            <a:r>
              <a:rPr lang="ru-RU" sz="2400" dirty="0" smtClean="0"/>
              <a:t> </a:t>
            </a:r>
            <a:r>
              <a:rPr lang="ru-RU" sz="2400" dirty="0" err="1" smtClean="0"/>
              <a:t>өтеді</a:t>
            </a:r>
            <a:r>
              <a:rPr lang="ru-RU" sz="2400" dirty="0" smtClean="0"/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1" name="Рисунок 8" descr="f880633ce885ee5037951e532996cb5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66675"/>
            <a:ext cx="1671637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www.naturephoto-cz.com/photos/others/%D2%9A%D2%B1%D0%BD%D0%B4%D1%8B%D0%B7-795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2852936"/>
            <a:ext cx="3024336" cy="244827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428596" y="714356"/>
            <a:ext cx="8286776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171" name="Содержимое 2"/>
          <p:cNvSpPr>
            <a:spLocks noGrp="1"/>
          </p:cNvSpPr>
          <p:nvPr>
            <p:ph idx="4294967295"/>
          </p:nvPr>
        </p:nvSpPr>
        <p:spPr>
          <a:xfrm>
            <a:off x="467544" y="1196752"/>
            <a:ext cx="5112568" cy="4114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dirty="0" err="1" smtClean="0"/>
              <a:t>Ұшатын сүтқоректілерге қолқанаттылар (жарқанаттар</a:t>
            </a:r>
            <a:r>
              <a:rPr lang="ru-RU" sz="2400" dirty="0" smtClean="0"/>
              <a:t>) </a:t>
            </a:r>
            <a:r>
              <a:rPr lang="ru-RU" sz="2400" dirty="0" err="1" smtClean="0"/>
              <a:t>жатады</a:t>
            </a:r>
            <a:r>
              <a:rPr lang="ru-RU" sz="2400" dirty="0" smtClean="0"/>
              <a:t>. </a:t>
            </a:r>
            <a:r>
              <a:rPr lang="ru-RU" sz="2400" dirty="0" err="1" smtClean="0"/>
              <a:t>Өте ұзын </a:t>
            </a:r>
            <a:r>
              <a:rPr lang="ru-RU" sz="2400" dirty="0" smtClean="0"/>
              <a:t>2-5 </a:t>
            </a:r>
            <a:r>
              <a:rPr lang="ru-RU" sz="2400" dirty="0" err="1" smtClean="0"/>
              <a:t>саусақтарының арасында</a:t>
            </a:r>
            <a:r>
              <a:rPr lang="ru-RU" sz="2400" dirty="0" smtClean="0"/>
              <a:t>, </a:t>
            </a:r>
            <a:r>
              <a:rPr lang="ru-RU" sz="2400" dirty="0" err="1" smtClean="0"/>
              <a:t>денесінің екі</a:t>
            </a:r>
            <a:r>
              <a:rPr lang="ru-RU" sz="2400" dirty="0" smtClean="0"/>
              <a:t> </a:t>
            </a:r>
            <a:r>
              <a:rPr lang="ru-RU" sz="2400" dirty="0" err="1" smtClean="0"/>
              <a:t>қапталында жұқа терілі</a:t>
            </a:r>
            <a:r>
              <a:rPr lang="ru-RU" sz="2400" dirty="0" smtClean="0"/>
              <a:t> </a:t>
            </a:r>
            <a:r>
              <a:rPr lang="ru-RU" sz="2400" dirty="0" err="1" smtClean="0"/>
              <a:t>жарғағы болады</a:t>
            </a:r>
            <a:r>
              <a:rPr lang="ru-RU" sz="2400" dirty="0" smtClean="0"/>
              <a:t>. </a:t>
            </a:r>
            <a:r>
              <a:rPr lang="ru-RU" sz="2400" dirty="0" err="1" smtClean="0"/>
              <a:t>Олар</a:t>
            </a:r>
            <a:r>
              <a:rPr lang="ru-RU" sz="2400" dirty="0" smtClean="0"/>
              <a:t> </a:t>
            </a:r>
            <a:r>
              <a:rPr lang="ru-RU" sz="2400" dirty="0" err="1" smtClean="0"/>
              <a:t>жарғақты қанаттың көмегімен ауада</a:t>
            </a:r>
            <a:r>
              <a:rPr lang="ru-RU" sz="2400" dirty="0" smtClean="0"/>
              <a:t> </a:t>
            </a:r>
            <a:r>
              <a:rPr lang="ru-RU" sz="2400" dirty="0" err="1" smtClean="0"/>
              <a:t>өте жылдам</a:t>
            </a:r>
            <a:r>
              <a:rPr lang="ru-RU" sz="2400" dirty="0" smtClean="0"/>
              <a:t> </a:t>
            </a:r>
            <a:r>
              <a:rPr lang="ru-RU" sz="2400" dirty="0" err="1" smtClean="0"/>
              <a:t>ұшады.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1" name="Рисунок 8" descr="f880633ce885ee5037951e532996cb5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66675"/>
            <a:ext cx="1671637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2" descr="http://cs315125.vk.me/v315125165/f8ae/Bkozpu1rrl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924944"/>
            <a:ext cx="3554521" cy="237626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lum bright="38000"/>
          </a:blip>
          <a:srcRect/>
          <a:stretch>
            <a:fillRect/>
          </a:stretch>
        </p:blipFill>
        <p:spPr bwMode="auto">
          <a:xfrm>
            <a:off x="0" y="-214338"/>
            <a:ext cx="9144000" cy="7715256"/>
          </a:xfrm>
          <a:prstGeom prst="rect">
            <a:avLst/>
          </a:prstGeom>
          <a:gradFill>
            <a:gsLst>
              <a:gs pos="0">
                <a:srgbClr val="6AF498"/>
              </a:gs>
              <a:gs pos="39999">
                <a:srgbClr val="8BF9CC"/>
              </a:gs>
              <a:gs pos="70000">
                <a:srgbClr val="92D050"/>
              </a:gs>
              <a:gs pos="100000">
                <a:srgbClr val="ECFDFE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  <a:effectLst/>
        </p:spPr>
      </p:pic>
      <p:sp>
        <p:nvSpPr>
          <p:cNvPr id="32770" name="Заголовок 3"/>
          <p:cNvSpPr>
            <a:spLocks noGrp="1"/>
          </p:cNvSpPr>
          <p:nvPr>
            <p:ph type="ctrTitle" idx="4294967295"/>
          </p:nvPr>
        </p:nvSpPr>
        <p:spPr>
          <a:xfrm>
            <a:off x="685800" y="2286000"/>
            <a:ext cx="7772400" cy="2151063"/>
          </a:xfrm>
        </p:spPr>
        <p:txBody>
          <a:bodyPr anchor="b">
            <a:normAutofit fontScale="90000"/>
          </a:bodyPr>
          <a:lstStyle/>
          <a:p>
            <a:pPr algn="ctr" eaLnBrk="1" hangingPunct="1">
              <a:defRPr/>
            </a:pPr>
            <a:r>
              <a:rPr lang="ru-RU" sz="7200" i="1" smtClean="0">
                <a:latin typeface="Times New Roman" pitchFamily="18" charset="0"/>
              </a:rPr>
              <a:t/>
            </a:r>
            <a:br>
              <a:rPr lang="ru-RU" sz="7200" i="1" smtClean="0">
                <a:latin typeface="Times New Roman" pitchFamily="18" charset="0"/>
              </a:rPr>
            </a:br>
            <a:r>
              <a:rPr lang="ru-RU" sz="7200" i="1" smtClean="0">
                <a:latin typeface="Times New Roman" pitchFamily="18" charset="0"/>
              </a:rPr>
              <a:t/>
            </a:r>
            <a:br>
              <a:rPr lang="ru-RU" sz="7200" i="1" smtClean="0">
                <a:latin typeface="Times New Roman" pitchFamily="18" charset="0"/>
              </a:rPr>
            </a:br>
            <a:r>
              <a:rPr lang="ru-RU" sz="7200" i="1" smtClean="0">
                <a:latin typeface="Times New Roman" pitchFamily="18" charset="0"/>
              </a:rPr>
              <a:t/>
            </a:r>
            <a:br>
              <a:rPr lang="ru-RU" sz="7200" i="1" smtClean="0">
                <a:latin typeface="Times New Roman" pitchFamily="18" charset="0"/>
              </a:rPr>
            </a:br>
            <a:r>
              <a:rPr lang="ru-RU" sz="7200" i="1" smtClean="0">
                <a:latin typeface="Times New Roman" pitchFamily="18" charset="0"/>
              </a:rPr>
              <a:t/>
            </a:r>
            <a:br>
              <a:rPr lang="ru-RU" sz="7200" i="1" smtClean="0">
                <a:latin typeface="Times New Roman" pitchFamily="18" charset="0"/>
              </a:rPr>
            </a:br>
            <a:r>
              <a:rPr lang="ru-RU" sz="7200" i="1" smtClean="0">
                <a:latin typeface="Times New Roman" pitchFamily="18" charset="0"/>
              </a:rPr>
              <a:t/>
            </a:r>
            <a:br>
              <a:rPr lang="ru-RU" sz="7200" i="1" smtClean="0">
                <a:latin typeface="Times New Roman" pitchFamily="18" charset="0"/>
              </a:rPr>
            </a:br>
            <a:r>
              <a:rPr lang="ru-RU" sz="7200" i="1" smtClean="0">
                <a:latin typeface="Times New Roman" pitchFamily="18" charset="0"/>
              </a:rPr>
              <a:t>Назарларыңызға рахмет</a:t>
            </a:r>
            <a:r>
              <a:rPr lang="ru-RU" sz="7200" i="1" smtClean="0"/>
              <a:t>!</a:t>
            </a:r>
          </a:p>
        </p:txBody>
      </p:sp>
      <p:pic>
        <p:nvPicPr>
          <p:cNvPr id="7171" name="Рисунок 2" descr="3f776e11cb41d23b3f420e40763fb9e7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57166"/>
            <a:ext cx="2786055" cy="2193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Рисунок 3" descr="60fc440029f6c4d702ec231ca2de48e7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25" y="714375"/>
            <a:ext cx="1643063" cy="151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Рисунок 4" descr="b0c8cb42c960b5d28b53e0b65635d35c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500" y="714375"/>
            <a:ext cx="1447800" cy="187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Рисунок 5" descr="26077df12484b96d8f8645d6b1e5a266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1563" y="4133850"/>
            <a:ext cx="1785937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Рисунок 7" descr="7500d36fa98c374d53d47d9a0e4e878e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00" y="4572000"/>
            <a:ext cx="190500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Рисунок 8" descr="0123f44c00113262fa5c60a56780f656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1143001"/>
            <a:ext cx="5714999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885</Words>
  <Application>Microsoft Office PowerPoint</Application>
  <PresentationFormat>Экран (4:3)</PresentationFormat>
  <Paragraphs>37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Сүтқоректілердің пайда болуы </vt:lpstr>
      <vt:lpstr>Денесінің құрылысы  </vt:lpstr>
      <vt:lpstr>   Тері жабыны                </vt:lpstr>
      <vt:lpstr>Қаңқасы</vt:lpstr>
      <vt:lpstr>Бұлшықеттері</vt:lpstr>
      <vt:lpstr>Асқорыту жүйесі</vt:lpstr>
      <vt:lpstr>Тыныс алу жүйесі</vt:lpstr>
      <vt:lpstr>Қанайналым жүйесі</vt:lpstr>
      <vt:lpstr>Зәршығару жүйесі</vt:lpstr>
      <vt:lpstr>Экологиялық топтары</vt:lpstr>
      <vt:lpstr>Слайд 13</vt:lpstr>
      <vt:lpstr>Слайд 14</vt:lpstr>
      <vt:lpstr>Слайд 15</vt:lpstr>
      <vt:lpstr>Слайд 16</vt:lpstr>
      <vt:lpstr>     Назарларыңызға рахмет!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nurgali</dc:creator>
  <cp:lastModifiedBy>user</cp:lastModifiedBy>
  <cp:revision>24</cp:revision>
  <dcterms:created xsi:type="dcterms:W3CDTF">2014-04-18T12:54:33Z</dcterms:created>
  <dcterms:modified xsi:type="dcterms:W3CDTF">2014-12-24T09:28:21Z</dcterms:modified>
</cp:coreProperties>
</file>